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6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0389-B381-0A48-9993-7AB32833E872}" type="datetimeFigureOut">
              <a:rPr lang="fr-FR" smtClean="0"/>
              <a:t>02/01/17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7B8E-8AAA-D74F-AA38-E5D3AE0A73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646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0389-B381-0A48-9993-7AB32833E872}" type="datetimeFigureOut">
              <a:rPr lang="fr-FR" smtClean="0"/>
              <a:t>02/01/17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7B8E-8AAA-D74F-AA38-E5D3AE0A73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76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0389-B381-0A48-9993-7AB32833E872}" type="datetimeFigureOut">
              <a:rPr lang="fr-FR" smtClean="0"/>
              <a:t>02/01/17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7B8E-8AAA-D74F-AA38-E5D3AE0A73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61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0389-B381-0A48-9993-7AB32833E872}" type="datetimeFigureOut">
              <a:rPr lang="fr-FR" smtClean="0"/>
              <a:t>02/01/17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7B8E-8AAA-D74F-AA38-E5D3AE0A73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241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0389-B381-0A48-9993-7AB32833E872}" type="datetimeFigureOut">
              <a:rPr lang="fr-FR" smtClean="0"/>
              <a:t>02/01/17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7B8E-8AAA-D74F-AA38-E5D3AE0A73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3353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0389-B381-0A48-9993-7AB32833E872}" type="datetimeFigureOut">
              <a:rPr lang="fr-FR" smtClean="0"/>
              <a:t>02/01/17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7B8E-8AAA-D74F-AA38-E5D3AE0A73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589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0389-B381-0A48-9993-7AB32833E872}" type="datetimeFigureOut">
              <a:rPr lang="fr-FR" smtClean="0"/>
              <a:t>02/01/17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7B8E-8AAA-D74F-AA38-E5D3AE0A73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967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0389-B381-0A48-9993-7AB32833E872}" type="datetimeFigureOut">
              <a:rPr lang="fr-FR" smtClean="0"/>
              <a:t>02/01/17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7B8E-8AAA-D74F-AA38-E5D3AE0A73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3899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0389-B381-0A48-9993-7AB32833E872}" type="datetimeFigureOut">
              <a:rPr lang="fr-FR" smtClean="0"/>
              <a:t>02/01/17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7B8E-8AAA-D74F-AA38-E5D3AE0A73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65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0389-B381-0A48-9993-7AB32833E872}" type="datetimeFigureOut">
              <a:rPr lang="fr-FR" smtClean="0"/>
              <a:t>02/01/17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7B8E-8AAA-D74F-AA38-E5D3AE0A73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5593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0389-B381-0A48-9993-7AB32833E872}" type="datetimeFigureOut">
              <a:rPr lang="fr-FR" smtClean="0"/>
              <a:t>02/01/17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77B8E-8AAA-D74F-AA38-E5D3AE0A73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331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E0389-B381-0A48-9993-7AB32833E872}" type="datetimeFigureOut">
              <a:rPr lang="fr-FR" smtClean="0"/>
              <a:t>02/01/17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77B8E-8AAA-D74F-AA38-E5D3AE0A73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098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905800"/>
              </p:ext>
            </p:extLst>
          </p:nvPr>
        </p:nvGraphicFramePr>
        <p:xfrm>
          <a:off x="196400" y="658195"/>
          <a:ext cx="8733198" cy="5259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1066"/>
                <a:gridCol w="2911066"/>
                <a:gridCol w="2911066"/>
              </a:tblGrid>
              <a:tr h="578756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730"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Maitriser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relations entre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l’oral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l’écrit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(lien avec la lecture)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fr-FR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0036"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Correspondances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graphophonologiques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endParaRPr lang="fr-FR" sz="12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Ritualisation de l’écriture sous la forme de dictée de mots  et de phrases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06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Valeur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sonore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certaines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lettres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(s – c – g)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selon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contexte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Découverte de la valeur des lettres  (lecture et écriture)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066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Composition de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certains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graphèmes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selon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lettre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qui suit (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an/am, en/</a:t>
                      </a:r>
                      <a:r>
                        <a:rPr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on/</a:t>
                      </a:r>
                      <a:r>
                        <a:rPr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om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in/</a:t>
                      </a:r>
                      <a:r>
                        <a:rPr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endParaRPr lang="fr-FR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Rappel de la règle et application + exceptions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87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Mémoriser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se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remémorer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l’orthographe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mots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fréquents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de mots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irréguliers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dont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sens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connu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(lien avec </a:t>
                      </a:r>
                      <a:r>
                        <a:rPr lang="en-US" sz="1200" i="1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l’écriture</a:t>
                      </a:r>
                      <a:r>
                        <a:rPr lang="en-US" sz="120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Élaboration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qui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rapprochent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 mots, de tableaux qui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classent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fonction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 relations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graphèmes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phonèmes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pour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favoriser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mémorisation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niveau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1)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8756"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Vocabulaire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activités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scolaires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vocabulaire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spécialisé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lié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aux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apprentissages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disciplinaires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Constitution d’un répertoire de mots rencontrés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 Le trésor des mots »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87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Séries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mots (mots relevant d’un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même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champ lexical ;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séries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correspondant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familles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mots ;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séries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regroupant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 mots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ayant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analogie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morphologique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…). 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Constitution d’un répertoire de mots rencontrés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 : les noms de personnages, les couleurs, les lieux ….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 : mots en [k], en [s] …..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87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Mots invariables.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Révision des mots invariables  niveau 1 + apprentissage des mots rencontrés niveau 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91654" y="142685"/>
            <a:ext cx="3136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Programmation de français CE1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653017" y="142685"/>
            <a:ext cx="1917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Etude de la langue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196400" y="658195"/>
            <a:ext cx="29717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/>
              <a:t>Connaissance et compétence associée</a:t>
            </a:r>
            <a:r>
              <a:rPr lang="fr-FR" sz="1400" dirty="0" smtClean="0">
                <a:effectLst/>
              </a:rPr>
              <a:t> </a:t>
            </a:r>
            <a:endParaRPr lang="fr-FR" sz="1400" dirty="0"/>
          </a:p>
        </p:txBody>
      </p:sp>
      <p:sp>
        <p:nvSpPr>
          <p:cNvPr id="11" name="Rectangle 10"/>
          <p:cNvSpPr/>
          <p:nvPr/>
        </p:nvSpPr>
        <p:spPr>
          <a:xfrm>
            <a:off x="3168175" y="576410"/>
            <a:ext cx="26894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/>
              <a:t>Exemples de situations, d’activités </a:t>
            </a:r>
            <a:endParaRPr lang="fr-FR" sz="1400" dirty="0" smtClean="0"/>
          </a:p>
          <a:p>
            <a:r>
              <a:rPr lang="fr-FR" sz="1400" dirty="0" smtClean="0"/>
              <a:t>et </a:t>
            </a:r>
            <a:r>
              <a:rPr lang="fr-FR" sz="1400" dirty="0"/>
              <a:t>de ressources pour l’élève</a:t>
            </a:r>
            <a:r>
              <a:rPr lang="fr-FR" sz="1400" dirty="0" smtClean="0">
                <a:effectLst/>
              </a:rPr>
              <a:t> </a:t>
            </a:r>
            <a:endParaRPr lang="fr-FR" sz="1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6572813" y="707585"/>
            <a:ext cx="19772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Ateliers de manipulation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373217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572526"/>
              </p:ext>
            </p:extLst>
          </p:nvPr>
        </p:nvGraphicFramePr>
        <p:xfrm>
          <a:off x="196400" y="658195"/>
          <a:ext cx="8733198" cy="6125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1066"/>
                <a:gridCol w="2911066"/>
                <a:gridCol w="2911066"/>
              </a:tblGrid>
              <a:tr h="578756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730"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Identifier les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principaux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constituants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d’une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phrase simple en relation avec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cohérence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sémantique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(de quoi on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parle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qu’on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dit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9934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Identification du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groupe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nominal.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endParaRPr lang="fr-FR" sz="12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GN étendu : ajout de l’adjectif qualificatif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06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Identification du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verbe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connaissance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propriétés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permettant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l’identifier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Reconnaissance dans la phrase simple des verbes d’action et de quelques verbes d’état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066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Classes de mots :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verbes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déterminants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adjectifs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pronoms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(en position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sujet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– mots invariables.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Ajout de la distinction nom propre/nom commun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Reconnaissance des adjectifs et des pronoms sujets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8756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Phrases affirmatives et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négatives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notamment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transformations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liées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l’identification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verbe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l’oral et à l’écrit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Ajout d’autres mots de négation : plus, rien, jamais, toujours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8756"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Ponctuation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de fin de phrases ;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signes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discours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rapporté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Connaître le nom des signes : ajout du point d’exclamation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l’écrit choisir le point qui convient.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lecture : mettre le ton.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87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87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8756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91654" y="142685"/>
            <a:ext cx="3136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Programmation de français CE1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653017" y="142685"/>
            <a:ext cx="1917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Etude de la langue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196400" y="658195"/>
            <a:ext cx="29717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/>
              <a:t>Connaissance et compétence associée</a:t>
            </a:r>
            <a:r>
              <a:rPr lang="fr-FR" sz="1400" dirty="0" smtClean="0">
                <a:effectLst/>
              </a:rPr>
              <a:t> </a:t>
            </a:r>
            <a:endParaRPr lang="fr-FR" sz="1400" dirty="0"/>
          </a:p>
        </p:txBody>
      </p:sp>
      <p:sp>
        <p:nvSpPr>
          <p:cNvPr id="11" name="Rectangle 10"/>
          <p:cNvSpPr/>
          <p:nvPr/>
        </p:nvSpPr>
        <p:spPr>
          <a:xfrm>
            <a:off x="3168175" y="576410"/>
            <a:ext cx="26894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/>
              <a:t>Exemples de situations, d’activités </a:t>
            </a:r>
            <a:endParaRPr lang="fr-FR" sz="1400" dirty="0" smtClean="0"/>
          </a:p>
          <a:p>
            <a:r>
              <a:rPr lang="fr-FR" sz="1400" dirty="0" smtClean="0"/>
              <a:t>et </a:t>
            </a:r>
            <a:r>
              <a:rPr lang="fr-FR" sz="1400" dirty="0"/>
              <a:t>de ressources pour l’élève</a:t>
            </a:r>
            <a:r>
              <a:rPr lang="fr-FR" sz="1400" dirty="0" smtClean="0">
                <a:effectLst/>
              </a:rPr>
              <a:t> </a:t>
            </a:r>
            <a:endParaRPr lang="fr-FR" sz="1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6572813" y="707585"/>
            <a:ext cx="19772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Ateliers de manipulation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768437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622083"/>
              </p:ext>
            </p:extLst>
          </p:nvPr>
        </p:nvGraphicFramePr>
        <p:xfrm>
          <a:off x="196400" y="658195"/>
          <a:ext cx="8733198" cy="5703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1066"/>
                <a:gridCol w="2911066"/>
                <a:gridCol w="2911066"/>
              </a:tblGrid>
              <a:tr h="578756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730"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Raisonner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pour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résoudre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problèmes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orthographiques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d’accord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essentiellement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(lien avec </a:t>
                      </a:r>
                      <a:r>
                        <a:rPr lang="en-US" sz="1400" i="1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l’écriture</a:t>
                      </a:r>
                      <a:r>
                        <a:rPr lang="en-US" sz="140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1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fr-FR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993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Compréhension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éléments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phrase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fonctionnent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ensemble (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groupe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nominal) ;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compréhension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notion de « 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chaine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d’accords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» pour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déterminant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/nom/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adjectif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(variation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singulier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pluriel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priorité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; variation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masculin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féminin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 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Règle d’accords en genre et en nombre dans le GN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06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Compréhension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qu’écrire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consiste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pas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seulement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coder des sons.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Dictée classique + dictée négociée + défi orthographe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066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sujet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verbe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(identification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 situations simples).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Transformation de phrases (changer le sujet, changer le verbe)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87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Notions de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singulier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pluriel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; de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masculin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féminin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Identification genre/nombre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87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Marques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d’accord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pour les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adjectifs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: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nombre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(-s) et genre (-e). 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Classification + apprentissage des règles (formation du féminin, formation du pluriel) quelques irréguliers sont abordés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transformation selon consigne donnée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87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Découverte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 lien avec les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activités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d’oral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de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lexique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d’autres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pluriel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(-ail/-aux ; -al/-aux…) et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d’autres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marques du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féminin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quand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elles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s’entendent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lecteur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lectrice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…) et les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adjectifs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joyeux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joyeuse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…).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Entraînement systématique oral puis écrit en se limitant à quelques exemples les plus parlants</a:t>
                      </a:r>
                    </a:p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91654" y="142685"/>
            <a:ext cx="3136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Programmation de français CE1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653017" y="142685"/>
            <a:ext cx="1917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Etude de la langue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196400" y="658195"/>
            <a:ext cx="29717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/>
              <a:t>Connaissance et compétence associée</a:t>
            </a:r>
            <a:r>
              <a:rPr lang="fr-FR" sz="1400" dirty="0" smtClean="0">
                <a:effectLst/>
              </a:rPr>
              <a:t> </a:t>
            </a:r>
            <a:endParaRPr lang="fr-FR" sz="1400" dirty="0"/>
          </a:p>
        </p:txBody>
      </p:sp>
      <p:sp>
        <p:nvSpPr>
          <p:cNvPr id="11" name="Rectangle 10"/>
          <p:cNvSpPr/>
          <p:nvPr/>
        </p:nvSpPr>
        <p:spPr>
          <a:xfrm>
            <a:off x="3168175" y="576410"/>
            <a:ext cx="26894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/>
              <a:t>Exemples de situations, d’activités </a:t>
            </a:r>
            <a:endParaRPr lang="fr-FR" sz="1400" dirty="0" smtClean="0"/>
          </a:p>
          <a:p>
            <a:r>
              <a:rPr lang="fr-FR" sz="1400" dirty="0" smtClean="0"/>
              <a:t>et </a:t>
            </a:r>
            <a:r>
              <a:rPr lang="fr-FR" sz="1400" dirty="0"/>
              <a:t>de ressources pour l’élève</a:t>
            </a:r>
            <a:r>
              <a:rPr lang="fr-FR" sz="1400" dirty="0" smtClean="0">
                <a:effectLst/>
              </a:rPr>
              <a:t> </a:t>
            </a:r>
            <a:endParaRPr lang="fr-FR" sz="1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6572813" y="707585"/>
            <a:ext cx="19772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Ateliers de manipulation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117969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809703"/>
              </p:ext>
            </p:extLst>
          </p:nvPr>
        </p:nvGraphicFramePr>
        <p:xfrm>
          <a:off x="196400" y="313862"/>
          <a:ext cx="8733198" cy="6479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1066"/>
                <a:gridCol w="2911066"/>
                <a:gridCol w="2911066"/>
              </a:tblGrid>
              <a:tr h="578756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730"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Comprendre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comment se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forment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verbes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orthographier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formes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verbales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plus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fréquentes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(lien avec </a:t>
                      </a:r>
                      <a:r>
                        <a:rPr lang="en-US" sz="1400" i="1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l’écriture</a:t>
                      </a:r>
                      <a:r>
                        <a:rPr lang="en-US" sz="140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993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Familiarisation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avec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l’indicatif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présent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imparfait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verbes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être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avoir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faire, </a:t>
                      </a:r>
                      <a:r>
                        <a:rPr lang="en-US" sz="12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aller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dire, </a:t>
                      </a:r>
                      <a:r>
                        <a:rPr lang="en-US" sz="12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venir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pouvoir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voir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vouloir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prendre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 des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verbes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l'infinitif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termine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 –ER.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Réinvestissement à l’oral +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apprentiss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 formes conjuguées : </a:t>
                      </a:r>
                      <a:r>
                        <a:rPr lang="fr-FR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Présent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: verbes du 1</a:t>
                      </a:r>
                      <a:r>
                        <a:rPr lang="fr-FR" sz="12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gr, être, avoir, faire, dire, aller, venir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: vs du 1</a:t>
                      </a:r>
                      <a:r>
                        <a:rPr lang="fr-FR" sz="12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gr, être et avoir </a:t>
                      </a:r>
                      <a:r>
                        <a:rPr lang="fr-FR" sz="1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Imparfait 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à l’oral et apprentissage des 3 p du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sing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pour les v du 1</a:t>
                      </a:r>
                      <a:r>
                        <a:rPr lang="fr-FR" sz="12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gr, être et avoir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06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Mémorisation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plus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fréquentes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(3è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personne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 sing et du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plur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Toutes les personnes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066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Compréhension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la construction de la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conjuguée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verbe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(radical ;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terminaison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Repérage en coloriant chacune des deux parties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87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Mémorisation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marques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régulières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liées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personnes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(-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-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ez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-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Exercices de transformation à l’oral puis à l’écrit en lien avec les phonèmes étudiés. (ex : je lave, nous lav……, vous lav ….)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228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Infinitif 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Retrouver l’infinitif d’un verbe conjugué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8756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Notions de temps simples et temps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composés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; formation du passé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composé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Repérage de la formation du passé composé, choix du bon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auxilliaire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mais sans travailler l’accord avec être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0695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Notions de marques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liées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au temps (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imparfait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particulier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8907"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Mémorisation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verbes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être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en-US" sz="12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avoir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au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présent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l’imparfait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au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futur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cf. plus haut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519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Homophones : les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verbales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/ </a:t>
                      </a:r>
                      <a:r>
                        <a:rPr lang="en-US" sz="12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en-US" sz="12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ont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lang="en-US" sz="12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distinguées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2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et / on / son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Reflexion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 analogie à des phrases exemples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91654" y="11745"/>
            <a:ext cx="3136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Programmation de français CE1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653017" y="23490"/>
            <a:ext cx="1917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Etude de la langue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196400" y="422521"/>
            <a:ext cx="29717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/>
              <a:t>Connaissance et compétence associée</a:t>
            </a:r>
            <a:r>
              <a:rPr lang="fr-FR" sz="1400" dirty="0" smtClean="0">
                <a:effectLst/>
              </a:rPr>
              <a:t> </a:t>
            </a:r>
            <a:endParaRPr lang="fr-FR" sz="1400" dirty="0"/>
          </a:p>
        </p:txBody>
      </p:sp>
      <p:sp>
        <p:nvSpPr>
          <p:cNvPr id="11" name="Rectangle 10"/>
          <p:cNvSpPr/>
          <p:nvPr/>
        </p:nvSpPr>
        <p:spPr>
          <a:xfrm>
            <a:off x="3168175" y="340323"/>
            <a:ext cx="26894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/>
              <a:t>Exemples de situations, d’activités </a:t>
            </a:r>
            <a:endParaRPr lang="fr-FR" sz="1400" dirty="0" smtClean="0"/>
          </a:p>
          <a:p>
            <a:r>
              <a:rPr lang="fr-FR" sz="1400" dirty="0" smtClean="0"/>
              <a:t>et </a:t>
            </a:r>
            <a:r>
              <a:rPr lang="fr-FR" sz="1400" dirty="0"/>
              <a:t>de ressources pour l’élève</a:t>
            </a:r>
            <a:r>
              <a:rPr lang="fr-FR" sz="1400" dirty="0" smtClean="0">
                <a:effectLst/>
              </a:rPr>
              <a:t> </a:t>
            </a:r>
            <a:endParaRPr lang="fr-FR" sz="1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6572813" y="426503"/>
            <a:ext cx="19772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Ateliers de manipulation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076640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213667"/>
              </p:ext>
            </p:extLst>
          </p:nvPr>
        </p:nvGraphicFramePr>
        <p:xfrm>
          <a:off x="196400" y="658195"/>
          <a:ext cx="8733198" cy="4876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1066"/>
                <a:gridCol w="2911066"/>
                <a:gridCol w="2911066"/>
              </a:tblGrid>
              <a:tr h="578756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730"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Identifier des relations entre les mots, entre les mots et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leur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contexte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d’utilisation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;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s’en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servir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pour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mieux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comprendre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(lien avec la lecture et </a:t>
                      </a:r>
                      <a:r>
                        <a:rPr lang="en-US" sz="1400" i="1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l’écriture</a:t>
                      </a:r>
                      <a:r>
                        <a:rPr lang="en-US" sz="140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fr-FR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9934"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Familles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mots et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dérivation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préfixe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suffixe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l’oral et à l’écrit, construction de famille de mots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0667"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Catégorisation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relations entre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génériques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spécifiques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Activités orales puis écrites d’enrichissement du vocabulaire (construction de listes de thèmes)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066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Synonymie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pour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adjectifs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verbes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Activités orales puis écrites d’enrichissement du vocabulaire 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Création de répertoire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8756">
                <a:tc gridSpan="3">
                  <a:txBody>
                    <a:bodyPr/>
                    <a:lstStyle/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Étendre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connaissances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lexicales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mémoriser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réutiliser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 mots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nouvellement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appris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(lien avec </a:t>
                      </a:r>
                      <a:r>
                        <a:rPr lang="en-US" sz="1400" i="1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l’expression</a:t>
                      </a:r>
                      <a:r>
                        <a:rPr lang="en-US" sz="140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i="1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orale</a:t>
                      </a:r>
                      <a:r>
                        <a:rPr lang="en-US" sz="140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en-US" sz="1400" i="1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écrite</a:t>
                      </a:r>
                      <a:r>
                        <a:rPr lang="en-US" sz="140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fr-FR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8756">
                <a:tc>
                  <a:txBody>
                    <a:bodyPr/>
                    <a:lstStyle/>
                    <a:p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Définition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d’un mot ;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compréhension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d’un article de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dictionnaire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Recherche de mots dans le dictionnaire + explication de la présentation d’un article de dictionnaire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875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Mobilisation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mots « nouveaux » en situation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d’écriture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avec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appui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éventuel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outils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Réinvestissement des mots nouveaux du « Trésor des mots » pour écrire des phrases.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Lien avec le jogging d’écriture</a:t>
                      </a:r>
                      <a:r>
                        <a:rPr lang="fr-FR" sz="1200" dirty="0" smtClean="0">
                          <a:effectLst/>
                        </a:rPr>
                        <a:t> 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91654" y="142685"/>
            <a:ext cx="3136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Programmation de français CE1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653017" y="142685"/>
            <a:ext cx="1917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Etude de la langue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196400" y="658195"/>
            <a:ext cx="29717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/>
              <a:t>Connaissance et compétence associée</a:t>
            </a:r>
            <a:r>
              <a:rPr lang="fr-FR" sz="1400" dirty="0" smtClean="0">
                <a:effectLst/>
              </a:rPr>
              <a:t> </a:t>
            </a:r>
            <a:endParaRPr lang="fr-FR" sz="1400" dirty="0"/>
          </a:p>
        </p:txBody>
      </p:sp>
      <p:sp>
        <p:nvSpPr>
          <p:cNvPr id="11" name="Rectangle 10"/>
          <p:cNvSpPr/>
          <p:nvPr/>
        </p:nvSpPr>
        <p:spPr>
          <a:xfrm>
            <a:off x="3168175" y="576410"/>
            <a:ext cx="26894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/>
              <a:t>Exemples de situations, d’activités </a:t>
            </a:r>
            <a:endParaRPr lang="fr-FR" sz="1400" dirty="0" smtClean="0"/>
          </a:p>
          <a:p>
            <a:r>
              <a:rPr lang="fr-FR" sz="1400" dirty="0" smtClean="0"/>
              <a:t>et </a:t>
            </a:r>
            <a:r>
              <a:rPr lang="fr-FR" sz="1400" dirty="0"/>
              <a:t>de ressources pour l’élève</a:t>
            </a:r>
            <a:r>
              <a:rPr lang="fr-FR" sz="1400" dirty="0" smtClean="0">
                <a:effectLst/>
              </a:rPr>
              <a:t> </a:t>
            </a:r>
            <a:endParaRPr lang="fr-FR" sz="1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6572813" y="707585"/>
            <a:ext cx="19772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Ateliers de manipulation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363704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867</Words>
  <Application>Microsoft Macintosh PowerPoint</Application>
  <PresentationFormat>Présentation à l'écran (4:3)</PresentationFormat>
  <Paragraphs>109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thierry launay</dc:creator>
  <cp:lastModifiedBy>thierry launay</cp:lastModifiedBy>
  <cp:revision>13</cp:revision>
  <dcterms:created xsi:type="dcterms:W3CDTF">2017-01-02T11:43:25Z</dcterms:created>
  <dcterms:modified xsi:type="dcterms:W3CDTF">2017-01-02T12:55:47Z</dcterms:modified>
</cp:coreProperties>
</file>