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64" r:id="rId5"/>
    <p:sldId id="258" r:id="rId6"/>
    <p:sldId id="259" r:id="rId7"/>
    <p:sldId id="260" r:id="rId8"/>
    <p:sldId id="261" r:id="rId9"/>
    <p:sldId id="262" r:id="rId10"/>
    <p:sldId id="267" r:id="rId11"/>
    <p:sldId id="266" r:id="rId12"/>
    <p:sldId id="265" r:id="rId13"/>
    <p:sldId id="263" r:id="rId14"/>
    <p:sldId id="268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B5AF-A8FB-4DE9-87BB-649BA4B3D769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7FB5AF-A8FB-4DE9-87BB-649BA4B3D769}" type="datetimeFigureOut">
              <a:rPr lang="fr-FR" smtClean="0"/>
              <a:t>16/09/2018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E44468C-E249-4EA6-A6B4-8E8F99AD41C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5.jpe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6438" y="0"/>
            <a:ext cx="6906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 de mesures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620053"/>
              </p:ext>
            </p:extLst>
          </p:nvPr>
        </p:nvGraphicFramePr>
        <p:xfrm>
          <a:off x="130968" y="5445224"/>
          <a:ext cx="8856984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8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dirty="0"/>
                        <a:t>Compétences maternelle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Compétences</a:t>
                      </a:r>
                      <a:r>
                        <a:rPr lang="fr-FR" baseline="0" dirty="0"/>
                        <a:t> cycle 2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368">
                <a:tc>
                  <a:txBody>
                    <a:bodyPr/>
                    <a:lstStyle/>
                    <a:p>
                      <a:r>
                        <a:rPr lang="fr-FR" sz="1200" dirty="0"/>
                        <a:t>- Classer ou ranger des objets selon un critère de longueur ou de masse ou de contenance. - Situer des événements vécus les uns par rapport aux autres et en les repérant dans la journée, la semaine, le mois ou une saison.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» Comparer, estimer, mesurer des longueurs, des masses, des contenances, des durées. » Utiliser le lexique, les unités, les instruments de mesures spécifiques de ces grandeurs. » Résoudre des problèmes impliquant des longueurs, des masses, des contenances, des durées, des prix.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2" descr="RÃ©sultat de recherche d'images pour &quot;grandeurs et mesures&quot;">
            <a:extLst>
              <a:ext uri="{FF2B5EF4-FFF2-40B4-BE49-F238E27FC236}">
                <a16:creationId xmlns:a16="http://schemas.microsoft.com/office/drawing/2014/main" id="{CAADC8CE-BCE3-4305-9467-E43593D87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32" y="764704"/>
            <a:ext cx="4104456" cy="460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78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12628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Mesures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i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Rendre la monnaie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Jeu de la marchande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Décomposer les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billets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bleue claire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de calcul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Jeu de la 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Gagner des </a:t>
                      </a:r>
                      <a:r>
                        <a:rPr lang="fr-FR" dirty="0" err="1">
                          <a:latin typeface="High Tower Text" pitchFamily="18" charset="0"/>
                        </a:rPr>
                        <a:t>lapix</a:t>
                      </a:r>
                      <a:endParaRPr lang="fr-FR" dirty="0">
                        <a:latin typeface="High Tower Tex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Ellipse 4">
            <a:extLst>
              <a:ext uri="{FF2B5EF4-FFF2-40B4-BE49-F238E27FC236}">
                <a16:creationId xmlns:a16="http://schemas.microsoft.com/office/drawing/2014/main" id="{15E0C03D-B810-47FC-8EC4-7BC0896C9C43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9E516BF-075E-48F9-AC6F-2FC067D6E00D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40F1C68-D3FB-4E48-B158-EB5AF7E1497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DEA2FF8-EFC7-406F-B259-A03EB78A87BB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0FEA587C-7646-4DBA-9597-73601E782CB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170" name="Picture 2" descr="https://scontent-mrs1-1.xx.fbcdn.net/v/t1.15752-9/38439954_257694204958097_2298830762138402816_n.png?_nc_cat=0&amp;oh=dcc59a9b28017b46644709d5e9d58428&amp;oe=5C0B2E04">
            <a:extLst>
              <a:ext uri="{FF2B5EF4-FFF2-40B4-BE49-F238E27FC236}">
                <a16:creationId xmlns:a16="http://schemas.microsoft.com/office/drawing/2014/main" id="{491C8779-C53F-4392-8E33-0DDB0D2B6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587" y="4365040"/>
            <a:ext cx="1692597" cy="19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-mrs1-1.xx.fbcdn.net/v/t1.15752-9/38473825_286103025456273_8136980121123815424_n.png?_nc_cat=0&amp;oh=419400e7ec7aa0297ba58a16572d3e72&amp;oe=5BC5BF7E">
            <a:extLst>
              <a:ext uri="{FF2B5EF4-FFF2-40B4-BE49-F238E27FC236}">
                <a16:creationId xmlns:a16="http://schemas.microsoft.com/office/drawing/2014/main" id="{CAD5E29A-E0E1-4D80-83D0-7349BF922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160" y="1993116"/>
            <a:ext cx="1472394" cy="178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F9A9A3CD-BEBA-4EF7-A3D9-E42C48E2A528}"/>
              </a:ext>
            </a:extLst>
          </p:cNvPr>
          <p:cNvSpPr/>
          <p:nvPr/>
        </p:nvSpPr>
        <p:spPr>
          <a:xfrm>
            <a:off x="2731528" y="164785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4" descr="RÃ©sultat de recherche d'images pour &quot;caisse enregistreuse ikÃ©a&quot;">
            <a:extLst>
              <a:ext uri="{FF2B5EF4-FFF2-40B4-BE49-F238E27FC236}">
                <a16:creationId xmlns:a16="http://schemas.microsoft.com/office/drawing/2014/main" id="{56CEB14F-60E2-425B-9E26-F6F8F3A0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12" y="1910348"/>
            <a:ext cx="1847472" cy="18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piÃ¨ce billets euros apprentissage">
            <a:extLst>
              <a:ext uri="{FF2B5EF4-FFF2-40B4-BE49-F238E27FC236}">
                <a16:creationId xmlns:a16="http://schemas.microsoft.com/office/drawing/2014/main" id="{A6449555-CF96-4677-98A2-BA018C96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67" y="2072084"/>
            <a:ext cx="121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jeu de la cible lutin bazar">
            <a:extLst>
              <a:ext uri="{FF2B5EF4-FFF2-40B4-BE49-F238E27FC236}">
                <a16:creationId xmlns:a16="http://schemas.microsoft.com/office/drawing/2014/main" id="{877427FF-9017-441A-B3A8-713B39BE7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4" y="4261811"/>
            <a:ext cx="1945468" cy="19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82F6C50F-AB69-46F8-8AD3-145B3D28DE3B}"/>
              </a:ext>
            </a:extLst>
          </p:cNvPr>
          <p:cNvSpPr/>
          <p:nvPr/>
        </p:nvSpPr>
        <p:spPr>
          <a:xfrm>
            <a:off x="2742106" y="211885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1A87125B-D44E-45EE-B55B-819683E3F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77" y="1728511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20DE5404-2D03-449D-98BA-6E748CA8E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84" y="1510363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AC17E87-8D3D-47A9-8CE2-8248122FF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5200" y="4672570"/>
            <a:ext cx="2133600" cy="1123950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3F1FD0E4-C30E-42B9-96B0-F109357DD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14" y="3954951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087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535120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Mesures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Centimètres, mètres, kilomètres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01AC25F8-11BD-4272-B218-967ED3D28251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37A1E0C-14E8-4405-B05A-11557CB43AC2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2D08501-9FBA-41AA-8DD6-EB553BD8AEC9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A307FB-1633-48C0-B6BB-28460AB3154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57B48D-D7FE-4646-AA7D-3EE4703A588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1454636-FDA2-45DF-8835-45DEDA96DFCE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 descr="https://scontent-mrs1-1.xx.fbcdn.net/v/t1.15752-9/38461438_260556094773184_6889058453940076544_n.png?_nc_cat=0&amp;oh=6d7f5a84b1853ef310259ae8f3140332&amp;oe=5BCA6592">
            <a:extLst>
              <a:ext uri="{FF2B5EF4-FFF2-40B4-BE49-F238E27FC236}">
                <a16:creationId xmlns:a16="http://schemas.microsoft.com/office/drawing/2014/main" id="{9182206B-A62D-44B1-A50D-686845BC3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17594"/>
            <a:ext cx="1620589" cy="181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6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873642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Mesures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</a:t>
                      </a:r>
                      <a:r>
                        <a:rPr lang="fr-FR" b="1" baseline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 ROUGE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Peser / comparer les masses / contenances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F2B9A9C2-030A-4957-A2AD-9737B85BF85A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4665F5B-E4BD-4B2C-B636-BBBA8782A85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D5CBF2E-12D1-4B5C-BB03-E6CA5C54F79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BB7E8CD-E909-425D-A392-637784A55B2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6AB7CF4-22EF-44CB-84DB-1ADC77C65CE0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BFE6644-A120-40DD-9455-7C69DE19C76D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218" name="Picture 2" descr="https://scontent-mrs1-1.xx.fbcdn.net/v/t1.15752-9/38454086_2199105776783783_309080964905041920_n.png?_nc_cat=0&amp;oh=0c96fa76e3d1f2d940155185dd4967ad&amp;oe=5C0447A7">
            <a:extLst>
              <a:ext uri="{FF2B5EF4-FFF2-40B4-BE49-F238E27FC236}">
                <a16:creationId xmlns:a16="http://schemas.microsoft.com/office/drawing/2014/main" id="{EA1F3049-7D96-47E4-B71B-017B6C20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19263"/>
            <a:ext cx="1548581" cy="17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304510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Mesures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Lire l’heure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566EB452-41D8-4C85-BC35-A541ADA52B05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71B3457-DA2D-47DE-AA9C-F53D6E227C2E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367411C-80B0-4D35-8F85-948ABD62133B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2E1EFBC-BE5F-4C8F-8B49-36094F94EF28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C64855-8EB0-4FDF-A5EE-C8DE8273ACB7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8561267-BA71-4B92-8814-38D93B154C2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42" name="Picture 2" descr="https://scontent-mrs1-1.xx.fbcdn.net/v/t1.15752-9/38432192_2083476904997126_921677643596693504_n.png?_nc_cat=0&amp;oh=13dafd0f7a9d80caf7025df28ae48578&amp;oe=5C0430E8">
            <a:extLst>
              <a:ext uri="{FF2B5EF4-FFF2-40B4-BE49-F238E27FC236}">
                <a16:creationId xmlns:a16="http://schemas.microsoft.com/office/drawing/2014/main" id="{06543728-D2DB-49D1-9981-4E6F383B8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50669"/>
            <a:ext cx="1548581" cy="17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45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86803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Mesures</a:t>
                      </a:r>
                    </a:p>
                    <a:p>
                      <a:pPr algn="ctr"/>
                      <a:r>
                        <a:rPr lang="fr-FR" b="1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  <a:p>
                      <a:pPr algn="ctr"/>
                      <a:r>
                        <a:rPr lang="fr-FR" b="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Les centimes d’euros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D8338FD9-427B-461A-B1F3-14E996359864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1A41EDA-A8D5-4728-A67D-9E3EFFE4A81C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050C505-38E5-4322-8065-00222B9B6345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1F72322-1DDE-4B04-A824-6700EA4D2406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9488B81-63B6-4A76-89E6-7371E067BC48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A3AEE24-AEFE-4186-856A-ABC9BB701753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266" name="Picture 2" descr="https://scontent-mrs1-1.xx.fbcdn.net/v/t1.15752-9/38406495_308049353268487_1271689432084250624_n.png?_nc_cat=0&amp;oh=a8dbfebaeac615ee1e8a5e292fda522b&amp;oe=5C0E3905">
            <a:extLst>
              <a:ext uri="{FF2B5EF4-FFF2-40B4-BE49-F238E27FC236}">
                <a16:creationId xmlns:a16="http://schemas.microsoft.com/office/drawing/2014/main" id="{FA9204E6-FC3B-4BDF-8A00-4934AC7CF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02" y="4350669"/>
            <a:ext cx="1634838" cy="18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46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16988"/>
              </p:ext>
            </p:extLst>
          </p:nvPr>
        </p:nvGraphicFramePr>
        <p:xfrm>
          <a:off x="179512" y="1268760"/>
          <a:ext cx="8784976" cy="5311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blanche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rose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jaune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orange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243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Classer des objets par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Classer des objets par taille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Classer des objets par poids</a:t>
                      </a:r>
                    </a:p>
                    <a:p>
                      <a:r>
                        <a:rPr lang="fr-FR" sz="1600" baseline="0" dirty="0">
                          <a:latin typeface="High Tower Text" pitchFamily="18" charset="0"/>
                        </a:rPr>
                        <a:t>Comparer des poids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Connaitre les jours de la semaine, les saisons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2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vert foncé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sz="1600" baseline="0" dirty="0">
                          <a:latin typeface="High Tower Text" pitchFamily="18" charset="0"/>
                        </a:rPr>
                        <a:t> clair</a:t>
                      </a:r>
                      <a:endParaRPr lang="fr-FR" sz="1600" dirty="0">
                        <a:latin typeface="High Tower Text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bleu foncé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4440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Mesurer à la règle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High Tower Text" pitchFamily="18" charset="0"/>
                        </a:rPr>
                        <a:t>Lire l’heure pile (matin et après midi)</a:t>
                      </a:r>
                    </a:p>
                    <a:p>
                      <a:endParaRPr lang="fr-FR" sz="1600" baseline="0" dirty="0">
                        <a:latin typeface="High Tower Tex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High Tower Text" pitchFamily="18" charset="0"/>
                        </a:rPr>
                        <a:t>Payer avec la monnaie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Rendre la monnaie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violette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rouge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marron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  <a:latin typeface="High Tower Text" pitchFamily="18" charset="0"/>
                        </a:rPr>
                        <a:t>Ceinture noire</a:t>
                      </a:r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9592"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Convertir mètres et centimètres</a:t>
                      </a:r>
                    </a:p>
                    <a:p>
                      <a:r>
                        <a:rPr lang="fr-FR" sz="1600" dirty="0">
                          <a:latin typeface="High Tower Text" pitchFamily="18" charset="0"/>
                        </a:rPr>
                        <a:t>Connaitre les ordres de grandeur : centimètres, mètres, kilomètres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Peser, comparer des masses</a:t>
                      </a:r>
                    </a:p>
                    <a:p>
                      <a:r>
                        <a:rPr lang="fr-FR" sz="1600" dirty="0">
                          <a:latin typeface="High Tower Text" pitchFamily="18" charset="0"/>
                        </a:rPr>
                        <a:t>Comparer des contenances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Lire l’heure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latin typeface="High Tower Text" pitchFamily="18" charset="0"/>
                        </a:rPr>
                        <a:t>Les centimes d’euros</a:t>
                      </a:r>
                    </a:p>
                    <a:p>
                      <a:r>
                        <a:rPr lang="fr-FR" sz="1600" dirty="0">
                          <a:latin typeface="High Tower Text" pitchFamily="18" charset="0"/>
                        </a:rPr>
                        <a:t>Rendre la monnaie avec des centimes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06437" y="188640"/>
            <a:ext cx="6906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Ceinture de mesures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512" y="652534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High Tower Text" pitchFamily="18" charset="0"/>
              </a:rPr>
              <a:t>Fin GS : ceinture orange ; Fin CP : ceinture bleue claire ; Fin CE1 : ceinture noire</a:t>
            </a:r>
          </a:p>
        </p:txBody>
      </p:sp>
    </p:spTree>
    <p:extLst>
      <p:ext uri="{BB962C8B-B14F-4D97-AF65-F5344CB8AC3E}">
        <p14:creationId xmlns:p14="http://schemas.microsoft.com/office/powerpoint/2010/main" val="2149325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807680"/>
              </p:ext>
            </p:extLst>
          </p:nvPr>
        </p:nvGraphicFramePr>
        <p:xfrm>
          <a:off x="539552" y="548680"/>
          <a:ext cx="8064898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Mesures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BLANCHE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Classer des objets par volume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Tour rose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Escaliers marrons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Cylindres à emboîter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Cylindres de couleur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Poupées russes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Ellipse 19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545908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8166908" y="147026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729394" y="4099461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5423579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8166908" y="3861867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RÃ©sultat de recherche d'images pour &quot;grandeurs et mesures&quot;">
            <a:extLst>
              <a:ext uri="{FF2B5EF4-FFF2-40B4-BE49-F238E27FC236}">
                <a16:creationId xmlns:a16="http://schemas.microsoft.com/office/drawing/2014/main" id="{A3FA4AF4-E014-438F-9683-82CC20430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847" y="4336189"/>
            <a:ext cx="1488704" cy="167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Ã©sultat de recherche d'images pour &quot;tour rose montessori&quot;">
            <a:extLst>
              <a:ext uri="{FF2B5EF4-FFF2-40B4-BE49-F238E27FC236}">
                <a16:creationId xmlns:a16="http://schemas.microsoft.com/office/drawing/2014/main" id="{536FF864-7223-45E9-94E4-860390429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78" y="1999699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escalier marron montessori&quot;">
            <a:extLst>
              <a:ext uri="{FF2B5EF4-FFF2-40B4-BE49-F238E27FC236}">
                <a16:creationId xmlns:a16="http://schemas.microsoft.com/office/drawing/2014/main" id="{25040517-3CE5-4BEB-A877-0739BB9DC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78691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cylindres Ã  emboiter montessori&quot;">
            <a:extLst>
              <a:ext uri="{FF2B5EF4-FFF2-40B4-BE49-F238E27FC236}">
                <a16:creationId xmlns:a16="http://schemas.microsoft.com/office/drawing/2014/main" id="{69725E9B-4C4C-4B87-9F95-56512B739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63" y="2145396"/>
            <a:ext cx="2386676" cy="149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Ã©sultat de recherche d'images pour &quot;cylindres colorÃ©s montessori&quot;">
            <a:extLst>
              <a:ext uri="{FF2B5EF4-FFF2-40B4-BE49-F238E27FC236}">
                <a16:creationId xmlns:a16="http://schemas.microsoft.com/office/drawing/2014/main" id="{A88FF3C1-0CC1-4097-A94D-21BDF7044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78" y="4509120"/>
            <a:ext cx="1634466" cy="16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Ã©sultat de recherche d'images pour &quot;matriochka&quot;">
            <a:extLst>
              <a:ext uri="{FF2B5EF4-FFF2-40B4-BE49-F238E27FC236}">
                <a16:creationId xmlns:a16="http://schemas.microsoft.com/office/drawing/2014/main" id="{C5F4B2A5-AD55-432C-8AFD-50FD5630C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161" y="4657480"/>
            <a:ext cx="1772816" cy="14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11D15124-C349-46A8-8149-D3B00C816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59" y="1503708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B0A786BD-33BD-41FF-BFAB-D65131FD5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113" y="4166340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2F5D86C8-2E41-4B6A-9A70-A52DE8D3B60C}"/>
              </a:ext>
            </a:extLst>
          </p:cNvPr>
          <p:cNvSpPr/>
          <p:nvPr/>
        </p:nvSpPr>
        <p:spPr>
          <a:xfrm>
            <a:off x="2744813" y="456632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B293156-7B1C-49E6-81BD-57190B8152DF}"/>
              </a:ext>
            </a:extLst>
          </p:cNvPr>
          <p:cNvSpPr/>
          <p:nvPr/>
        </p:nvSpPr>
        <p:spPr>
          <a:xfrm>
            <a:off x="5457176" y="1937133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84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330298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Mesures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ROSE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Classer des objets par taille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Cylindres de couleurs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Jeu à emboîtement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Barres rouges et bleues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Formes superposées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Classer les enfants de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la classe par taille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3" name="Ellipse 22"/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8171176" y="146041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2729394" y="4098168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s://scontent-mrs1-1.xx.fbcdn.net/v/t1.15752-9/38403354_311670429377682_3811215908156735488_n.png?_nc_cat=0&amp;oh=56c5de071c0a8ad3135207ac3a96ce8c&amp;oe=5BC7268F">
            <a:extLst>
              <a:ext uri="{FF2B5EF4-FFF2-40B4-BE49-F238E27FC236}">
                <a16:creationId xmlns:a16="http://schemas.microsoft.com/office/drawing/2014/main" id="{002A148E-0C20-4B34-AD7D-D7A06952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00" y="4350669"/>
            <a:ext cx="1692597" cy="19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Ã©sultat de recherche d'images pour &quot;cylindres colorÃ©s montessori&quot;">
            <a:extLst>
              <a:ext uri="{FF2B5EF4-FFF2-40B4-BE49-F238E27FC236}">
                <a16:creationId xmlns:a16="http://schemas.microsoft.com/office/drawing/2014/main" id="{F398851C-A2B2-4A39-96C1-646C55CAD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447" y="2131949"/>
            <a:ext cx="1751856" cy="175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Ã©sultat de recherche d'images pour &quot;cylindres colorÃ©s montessori&quot;">
            <a:extLst>
              <a:ext uri="{FF2B5EF4-FFF2-40B4-BE49-F238E27FC236}">
                <a16:creationId xmlns:a16="http://schemas.microsoft.com/office/drawing/2014/main" id="{495CA800-D4A2-47CF-BCE9-558C562A8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56" y="2131949"/>
            <a:ext cx="1634466" cy="16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Ã©sultat de recherche d'images pour &quot;barres rouges et bleues&quot;">
            <a:extLst>
              <a:ext uri="{FF2B5EF4-FFF2-40B4-BE49-F238E27FC236}">
                <a16:creationId xmlns:a16="http://schemas.microsoft.com/office/drawing/2014/main" id="{623DDA61-079D-4D00-8F78-498FCC8FC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110" y="2114364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formes superposÃ©es montessori&quot;">
            <a:extLst>
              <a:ext uri="{FF2B5EF4-FFF2-40B4-BE49-F238E27FC236}">
                <a16:creationId xmlns:a16="http://schemas.microsoft.com/office/drawing/2014/main" id="{BB46E48A-E60D-48B0-AB87-61193B49B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03" y="4483802"/>
            <a:ext cx="1634467" cy="16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21B43F7-BF87-449F-96DF-32DC00C294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5294" y="4667622"/>
            <a:ext cx="2295525" cy="1266825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858C524-2820-4373-8481-45127CFF4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28" y="4165047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756AFFE6-7491-41A0-8567-784775E92D05}"/>
              </a:ext>
            </a:extLst>
          </p:cNvPr>
          <p:cNvSpPr/>
          <p:nvPr/>
        </p:nvSpPr>
        <p:spPr>
          <a:xfrm>
            <a:off x="2729394" y="4099461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207D7A6-D877-4B27-B6DB-597B76EFCF48}"/>
              </a:ext>
            </a:extLst>
          </p:cNvPr>
          <p:cNvSpPr/>
          <p:nvPr/>
        </p:nvSpPr>
        <p:spPr>
          <a:xfrm>
            <a:off x="2728190" y="457213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5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64893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Mesures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JAUNE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Classer des objets par poids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Bouteilles poids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Balance numérique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Escalier marron les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yeux fermés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Estimations avec la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6B65FCB-7ACE-4410-8868-E1DCD05B4BB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9CE8492-51E5-4A7F-A865-02107BF487D6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E6470A-94D5-4A0D-9BF3-98E1B9FE5C22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1BC0EA1-B447-407C-95CB-7AB7140E4195}"/>
              </a:ext>
            </a:extLst>
          </p:cNvPr>
          <p:cNvSpPr/>
          <p:nvPr/>
        </p:nvSpPr>
        <p:spPr>
          <a:xfrm>
            <a:off x="2729394" y="400955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555CADB-E197-42EA-A495-E81CCD5CC571}"/>
              </a:ext>
            </a:extLst>
          </p:cNvPr>
          <p:cNvSpPr/>
          <p:nvPr/>
        </p:nvSpPr>
        <p:spPr>
          <a:xfrm>
            <a:off x="5426388" y="4038471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E92E34A-971E-4A65-81ED-626CEC6EE45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 descr="https://scontent-mrs1-1.xx.fbcdn.net/v/t1.15752-9/38419264_2029433430413732_1641955715109093376_n.png?_nc_cat=0&amp;oh=0a83c9245704c974d94fc25961ea9658&amp;oe=5C00D2AE">
            <a:extLst>
              <a:ext uri="{FF2B5EF4-FFF2-40B4-BE49-F238E27FC236}">
                <a16:creationId xmlns:a16="http://schemas.microsoft.com/office/drawing/2014/main" id="{2C2E0065-88FA-4539-BA9A-E7FB94CE9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67" y="4350669"/>
            <a:ext cx="1697673" cy="19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Ã©sultat de recherche d'images pour &quot;bouteilles thermiques montessori&quot;">
            <a:extLst>
              <a:ext uri="{FF2B5EF4-FFF2-40B4-BE49-F238E27FC236}">
                <a16:creationId xmlns:a16="http://schemas.microsoft.com/office/drawing/2014/main" id="{69359554-37B7-4917-9433-9FC555FB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586" y="2041682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-mrs1-1.xx.fbcdn.net/v/t1.15752-9/38246166_10216720688834168_7320772151168991232_n.jpg?_nc_cat=0&amp;oh=68471131cd0c46c48d3b98dd31bc9e87&amp;oe=5C01C4C0">
            <a:extLst>
              <a:ext uri="{FF2B5EF4-FFF2-40B4-BE49-F238E27FC236}">
                <a16:creationId xmlns:a16="http://schemas.microsoft.com/office/drawing/2014/main" id="{46B318BA-7120-433A-9F52-DD271A7E5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571" y="2053858"/>
            <a:ext cx="2267744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Ã©sultat de recherche d'images pour &quot;balance mathÃ©matique&quot;">
            <a:extLst>
              <a:ext uri="{FF2B5EF4-FFF2-40B4-BE49-F238E27FC236}">
                <a16:creationId xmlns:a16="http://schemas.microsoft.com/office/drawing/2014/main" id="{5268CFDE-3E9E-451F-A4FD-E2DA54955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848" y="2053303"/>
            <a:ext cx="1677566" cy="167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RÃ©sultat de recherche d'images pour &quot;escalier marron montessori&quot;">
            <a:extLst>
              <a:ext uri="{FF2B5EF4-FFF2-40B4-BE49-F238E27FC236}">
                <a16:creationId xmlns:a16="http://schemas.microsoft.com/office/drawing/2014/main" id="{4FCCFCD7-6FB3-4852-83BC-FCCD85340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82" y="4476419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ACBD33B5-8ACF-4ADF-9ED1-15377D3F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28" y="4150676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Image result for balance montessori store">
            <a:extLst>
              <a:ext uri="{FF2B5EF4-FFF2-40B4-BE49-F238E27FC236}">
                <a16:creationId xmlns:a16="http://schemas.microsoft.com/office/drawing/2014/main" id="{F6C6CC98-6C25-4A7C-87A1-C6D85CEAE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34" y="4527260"/>
            <a:ext cx="1734809" cy="173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BF9140F0-B8C3-4BBF-9C88-B5B7433F3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441" y="1510363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6E500A55-1989-41D6-8B5C-9CCEFF27B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98" y="4131608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75DC2EC9-E638-43C7-8510-84F6DDB535A9}"/>
              </a:ext>
            </a:extLst>
          </p:cNvPr>
          <p:cNvSpPr/>
          <p:nvPr/>
        </p:nvSpPr>
        <p:spPr>
          <a:xfrm>
            <a:off x="2747396" y="447641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F911B3DD-BFC8-437A-9ACF-2DF9ACF2469F}"/>
              </a:ext>
            </a:extLst>
          </p:cNvPr>
          <p:cNvSpPr/>
          <p:nvPr/>
        </p:nvSpPr>
        <p:spPr>
          <a:xfrm>
            <a:off x="5426388" y="451759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Picture 6">
            <a:extLst>
              <a:ext uri="{FF2B5EF4-FFF2-40B4-BE49-F238E27FC236}">
                <a16:creationId xmlns:a16="http://schemas.microsoft.com/office/drawing/2014/main" id="{DA69DBC1-0877-4702-9FC4-3531E2D74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16" y="1517159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4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689620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Mesures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ORANGE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Les jours de la semaine, les saisons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Faire le calendrier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Recopier la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Connaitre son anniversaire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Carte des saisons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Tapis des saisons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A234835D-5296-4D60-ADE0-EFD8B5B4B786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A50081CB-C27C-433A-81B5-DEDB669534E5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3798A7A-8981-4314-8B48-B659ED543FF7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69DEE665-8548-4B91-83E1-92D52D7EA8EC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88F1A2E-7830-46A2-87D5-A6CC53F87733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D1856B5-A3CE-44CA-9F22-D4E2E6D119B1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https://scontent-mrs1-1.xx.fbcdn.net/v/t1.15752-9/38446675_2488248327857459_4908682418535268352_n.png?_nc_cat=0&amp;oh=f6c8bdc84893495fcf16ea621d3381b2&amp;oe=5BFC6F95">
            <a:extLst>
              <a:ext uri="{FF2B5EF4-FFF2-40B4-BE49-F238E27FC236}">
                <a16:creationId xmlns:a16="http://schemas.microsoft.com/office/drawing/2014/main" id="{516B5E24-397A-49BA-AFFA-CFD0B81CB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784" y="4350669"/>
            <a:ext cx="1548581" cy="17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boutdegomme.fr/wp-content/uploads/2016/07/Calendrier_2018_2019_BDG.jpg">
            <a:extLst>
              <a:ext uri="{FF2B5EF4-FFF2-40B4-BE49-F238E27FC236}">
                <a16:creationId xmlns:a16="http://schemas.microsoft.com/office/drawing/2014/main" id="{F7F36629-E709-4AE3-BB9B-D64DE9D2B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53" y="1920328"/>
            <a:ext cx="2184075" cy="191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Ã©sultat de recherche d'images pour &quot;date tableau seyes&quot;">
            <a:extLst>
              <a:ext uri="{FF2B5EF4-FFF2-40B4-BE49-F238E27FC236}">
                <a16:creationId xmlns:a16="http://schemas.microsoft.com/office/drawing/2014/main" id="{E3AE3C69-9246-4001-AF01-53EBEF10C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43" y="2177986"/>
            <a:ext cx="2126059" cy="141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Ã©sultat de recherche d'images pour &quot;anniversaire Ã©cole&quot;">
            <a:extLst>
              <a:ext uri="{FF2B5EF4-FFF2-40B4-BE49-F238E27FC236}">
                <a16:creationId xmlns:a16="http://schemas.microsoft.com/office/drawing/2014/main" id="{5E6B5738-D928-467A-A8A7-E670EB1CF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965" y="2219320"/>
            <a:ext cx="2483768" cy="139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Ã©sultat de recherche d'images pour &quot;carte nomenclature saisons&quot;">
            <a:extLst>
              <a:ext uri="{FF2B5EF4-FFF2-40B4-BE49-F238E27FC236}">
                <a16:creationId xmlns:a16="http://schemas.microsoft.com/office/drawing/2014/main" id="{796EE9C2-7E3E-4A8E-8C99-C7B3CE1DC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8" y="4462902"/>
            <a:ext cx="2318680" cy="17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RÃ©sultat de recherche d'images pour &quot;tapis montessori saisons&quot;">
            <a:extLst>
              <a:ext uri="{FF2B5EF4-FFF2-40B4-BE49-F238E27FC236}">
                <a16:creationId xmlns:a16="http://schemas.microsoft.com/office/drawing/2014/main" id="{A3A1EE81-DEF0-4DF7-916A-8F5F3667D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22" y="4461270"/>
            <a:ext cx="2318680" cy="17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331689BE-CF0B-4D1E-AF33-C098F71D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93" y="1493778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6E1FDE1-1D3A-4CA9-8842-523DE6F97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36" y="3947419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A72A1D51-C23E-4C23-AAA4-F287FD26F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247" y="3928499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28BA48BF-02D6-44B0-A2DA-DEB3A09D8733}"/>
              </a:ext>
            </a:extLst>
          </p:cNvPr>
          <p:cNvSpPr/>
          <p:nvPr/>
        </p:nvSpPr>
        <p:spPr>
          <a:xfrm>
            <a:off x="2725948" y="4328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280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903780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Mesures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Mesurer à la règle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Mesurer des petites longueurs avec la règle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Mesurer de grandes longueurs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orange de géométrie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Tracer des longueurs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à la règle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Mesurer des lignes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brisées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Ellipse 2">
            <a:extLst>
              <a:ext uri="{FF2B5EF4-FFF2-40B4-BE49-F238E27FC236}">
                <a16:creationId xmlns:a16="http://schemas.microsoft.com/office/drawing/2014/main" id="{ED5678E0-61A7-4A16-84FE-17D4D3D4EBFE}"/>
              </a:ext>
            </a:extLst>
          </p:cNvPr>
          <p:cNvSpPr/>
          <p:nvPr/>
        </p:nvSpPr>
        <p:spPr>
          <a:xfrm>
            <a:off x="2729394" y="1978111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ABD4947-7339-4E8D-B528-12A5D17F6350}"/>
              </a:ext>
            </a:extLst>
          </p:cNvPr>
          <p:cNvSpPr/>
          <p:nvPr/>
        </p:nvSpPr>
        <p:spPr>
          <a:xfrm>
            <a:off x="5450593" y="1655678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31ACC9C-958C-4810-A151-A572D56FDB7C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0D13E5D-B791-4539-ABB6-C854BFFF503D}"/>
              </a:ext>
            </a:extLst>
          </p:cNvPr>
          <p:cNvSpPr/>
          <p:nvPr/>
        </p:nvSpPr>
        <p:spPr>
          <a:xfrm>
            <a:off x="2729394" y="42196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128DB62-2C92-4D80-8B3A-1F8F38D2CA16}"/>
              </a:ext>
            </a:extLst>
          </p:cNvPr>
          <p:cNvSpPr/>
          <p:nvPr/>
        </p:nvSpPr>
        <p:spPr>
          <a:xfrm>
            <a:off x="5427631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A3496C2-5B75-4817-9BBE-0874515573E7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https://scontent-mrs1-1.xx.fbcdn.net/v/t1.15752-9/38612343_247119769344263_1637327608674779136_n.png?_nc_cat=0&amp;oh=3fdb502838a18f67e97fc662c884363d&amp;oe=5C04C4E5">
            <a:extLst>
              <a:ext uri="{FF2B5EF4-FFF2-40B4-BE49-F238E27FC236}">
                <a16:creationId xmlns:a16="http://schemas.microsoft.com/office/drawing/2014/main" id="{BDA6E665-EF47-4608-8B06-F887D298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132" y="4349780"/>
            <a:ext cx="1647636" cy="185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Ã©sultat de recherche d'images pour &quot;double dÃ©cimÃ¨tre&quot;">
            <a:extLst>
              <a:ext uri="{FF2B5EF4-FFF2-40B4-BE49-F238E27FC236}">
                <a16:creationId xmlns:a16="http://schemas.microsoft.com/office/drawing/2014/main" id="{1FBE7418-ED43-421F-99F8-63B7270C3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32" y="2747690"/>
            <a:ext cx="2022672" cy="8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Ã©sultat de recherche d'images pour &quot;rÃ¨gle tableau&quot;">
            <a:extLst>
              <a:ext uri="{FF2B5EF4-FFF2-40B4-BE49-F238E27FC236}">
                <a16:creationId xmlns:a16="http://schemas.microsoft.com/office/drawing/2014/main" id="{1B435113-C648-473A-9F2E-6111C525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41" y="2486772"/>
            <a:ext cx="1807667" cy="108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scontent-mrs1-1.xx.fbcdn.net/v/t1.15752-9/38769057_537600550027692_6489032531499810816_n.png?_nc_cat=0&amp;oh=7e0637e8c3ccf5c9d17338dab7d73f7f&amp;oe=5BCAFCAC">
            <a:extLst>
              <a:ext uri="{FF2B5EF4-FFF2-40B4-BE49-F238E27FC236}">
                <a16:creationId xmlns:a16="http://schemas.microsoft.com/office/drawing/2014/main" id="{F7B11C53-B5E1-4C72-A46F-23F705DF7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768" y="2122542"/>
            <a:ext cx="2036364" cy="159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RÃ©sultat de recherche d'images pour &quot;double dÃ©cimÃ¨tre&quot;">
            <a:extLst>
              <a:ext uri="{FF2B5EF4-FFF2-40B4-BE49-F238E27FC236}">
                <a16:creationId xmlns:a16="http://schemas.microsoft.com/office/drawing/2014/main" id="{221E3AA4-7678-4191-9BD0-67BC81ECE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93" y="4975795"/>
            <a:ext cx="2022672" cy="8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arres de gÃ©omÃ©trie montessori">
            <a:extLst>
              <a:ext uri="{FF2B5EF4-FFF2-40B4-BE49-F238E27FC236}">
                <a16:creationId xmlns:a16="http://schemas.microsoft.com/office/drawing/2014/main" id="{150853E5-647F-4150-8AFC-2AB1B66E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996" y="4560527"/>
            <a:ext cx="1647636" cy="164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C3912090-8C48-402A-98CA-7B5E0845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17" y="2086787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400CA81B-60F6-4109-9F32-726A759BA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47" y="1778118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62AC0436-FA39-4429-9B79-B41EB527C5D5}"/>
              </a:ext>
            </a:extLst>
          </p:cNvPr>
          <p:cNvSpPr/>
          <p:nvPr/>
        </p:nvSpPr>
        <p:spPr>
          <a:xfrm>
            <a:off x="2739839" y="245325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34A35564-F645-462F-BE3F-EB378F74C5B2}"/>
              </a:ext>
            </a:extLst>
          </p:cNvPr>
          <p:cNvSpPr/>
          <p:nvPr/>
        </p:nvSpPr>
        <p:spPr>
          <a:xfrm>
            <a:off x="5456910" y="212282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189A2B80-B375-4E22-9ABC-E7433AE35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47" y="3941082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9D2D6688-668D-4597-B66B-4AEBCB552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07" y="4314892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939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14987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Mesures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VERT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FONCE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Lire l’heure pile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Livre ardoise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Jeu de l’horloge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Puzzle heures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Lire l’heure de la 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classe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Passer de l’heure du matin à l’heure du soir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2EFE86DC-148B-4891-9688-26A3BC93613C}"/>
              </a:ext>
            </a:extLst>
          </p:cNvPr>
          <p:cNvSpPr/>
          <p:nvPr/>
        </p:nvSpPr>
        <p:spPr>
          <a:xfrm>
            <a:off x="2729394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6F02521-E94B-42D7-B1E6-9F8E6A6A6180}"/>
              </a:ext>
            </a:extLst>
          </p:cNvPr>
          <p:cNvSpPr/>
          <p:nvPr/>
        </p:nvSpPr>
        <p:spPr>
          <a:xfrm>
            <a:off x="5450285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7804D642-5639-4B09-B3F5-863330BA96C1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8D01424-72FB-46ED-B1BF-E49FB4B65472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6F55603-BD75-4994-AAF1-3C541E809E4D}"/>
              </a:ext>
            </a:extLst>
          </p:cNvPr>
          <p:cNvSpPr/>
          <p:nvPr/>
        </p:nvSpPr>
        <p:spPr>
          <a:xfrm>
            <a:off x="5421114" y="4480789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CC5746D-C975-4300-A0FC-5A7141BAB5FB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https://scontent-mrs1-1.xx.fbcdn.net/v/t1.15752-9/38471700_242485649923970_2572267673194856448_n.png?_nc_cat=0&amp;oh=8e646c850f1b7f325685518c43bc2591&amp;oe=5BCACE22">
            <a:extLst>
              <a:ext uri="{FF2B5EF4-FFF2-40B4-BE49-F238E27FC236}">
                <a16:creationId xmlns:a16="http://schemas.microsoft.com/office/drawing/2014/main" id="{68B89CC4-13A5-4A8E-99AE-61E25A2D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271" y="4298454"/>
            <a:ext cx="1692597" cy="190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livre ardoise lire l'heure">
            <a:extLst>
              <a:ext uri="{FF2B5EF4-FFF2-40B4-BE49-F238E27FC236}">
                <a16:creationId xmlns:a16="http://schemas.microsoft.com/office/drawing/2014/main" id="{6B7267FE-A8E6-45EC-9297-96F0BA1CE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96" y="2231803"/>
            <a:ext cx="1947059" cy="148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horloge learning resources">
            <a:extLst>
              <a:ext uri="{FF2B5EF4-FFF2-40B4-BE49-F238E27FC236}">
                <a16:creationId xmlns:a16="http://schemas.microsoft.com/office/drawing/2014/main" id="{12EE7A5B-E3D5-4FF2-8940-A6138F896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77" y="2111171"/>
            <a:ext cx="1499245" cy="160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uzzles Ã©ducatifs ">
            <a:extLst>
              <a:ext uri="{FF2B5EF4-FFF2-40B4-BE49-F238E27FC236}">
                <a16:creationId xmlns:a16="http://schemas.microsoft.com/office/drawing/2014/main" id="{D1C0407C-E93D-4F9D-862E-EF4AF56BC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55554"/>
            <a:ext cx="1692596" cy="169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horloge fleur minutes">
            <a:extLst>
              <a:ext uri="{FF2B5EF4-FFF2-40B4-BE49-F238E27FC236}">
                <a16:creationId xmlns:a16="http://schemas.microsoft.com/office/drawing/2014/main" id="{83B0EC43-908F-4CEF-874A-29B1974A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39509"/>
            <a:ext cx="1230365" cy="164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Image result for horloge learning resources">
            <a:extLst>
              <a:ext uri="{FF2B5EF4-FFF2-40B4-BE49-F238E27FC236}">
                <a16:creationId xmlns:a16="http://schemas.microsoft.com/office/drawing/2014/main" id="{B8F4B6BA-30DD-45A6-B8F6-41F1901F2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07" y="4687956"/>
            <a:ext cx="1499245" cy="160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BFF23D57-1240-4FC3-8998-2BEF0CE8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2" y="1510363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3A9C83FD-14F3-4232-ADF1-8101BC24F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86" y="3950684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CA07E6D8-AE09-4BBE-8AA7-DB254302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58" y="4547668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D64F645E-54DD-4DEC-82F0-B444CA92798C}"/>
              </a:ext>
            </a:extLst>
          </p:cNvPr>
          <p:cNvSpPr/>
          <p:nvPr/>
        </p:nvSpPr>
        <p:spPr>
          <a:xfrm>
            <a:off x="5450285" y="192324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59CE530F-3698-4AC9-81E0-2CF7071C4696}"/>
              </a:ext>
            </a:extLst>
          </p:cNvPr>
          <p:cNvSpPr/>
          <p:nvPr/>
        </p:nvSpPr>
        <p:spPr>
          <a:xfrm>
            <a:off x="2739800" y="4365040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254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621737"/>
              </p:ext>
            </p:extLst>
          </p:nvPr>
        </p:nvGraphicFramePr>
        <p:xfrm>
          <a:off x="539553" y="548680"/>
          <a:ext cx="8064897" cy="57654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575">
                <a:tc gridSpan="2"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Mesures</a:t>
                      </a:r>
                    </a:p>
                    <a:p>
                      <a:pPr algn="ctr"/>
                      <a:r>
                        <a:rPr lang="fr-FR" b="1" dirty="0">
                          <a:latin typeface="High Tower Text" pitchFamily="18" charset="0"/>
                        </a:rPr>
                        <a:t>CEINTURE BLEU</a:t>
                      </a:r>
                      <a:r>
                        <a:rPr lang="fr-FR" b="1" baseline="0" dirty="0">
                          <a:latin typeface="High Tower Text" pitchFamily="18" charset="0"/>
                        </a:rPr>
                        <a:t> CLAIR</a:t>
                      </a:r>
                    </a:p>
                    <a:p>
                      <a:pPr algn="ctr"/>
                      <a:r>
                        <a:rPr lang="fr-FR" b="0" dirty="0">
                          <a:latin typeface="High Tower Text" pitchFamily="18" charset="0"/>
                        </a:rPr>
                        <a:t>Payer avec la monnaie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Validée le 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Jeu de la marchande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Le moins de pièces et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billets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Ceinture verte foncée</a:t>
                      </a:r>
                      <a:br>
                        <a:rPr lang="fr-FR" dirty="0">
                          <a:latin typeface="High Tower Text" pitchFamily="18" charset="0"/>
                        </a:rPr>
                      </a:br>
                      <a:r>
                        <a:rPr lang="fr-FR" dirty="0">
                          <a:latin typeface="High Tower Text" pitchFamily="18" charset="0"/>
                        </a:rPr>
                        <a:t>de calcul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5533"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Jeu de la 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 PEMF niveau 2</a:t>
                      </a:r>
                    </a:p>
                    <a:p>
                      <a:r>
                        <a:rPr lang="fr-FR" dirty="0">
                          <a:latin typeface="High Tower Text" pitchFamily="18" charset="0"/>
                        </a:rPr>
                        <a:t>Série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High Tower Text" pitchFamily="18" charset="0"/>
                        </a:rPr>
                        <a:t>Fiches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97E8A40D-0926-4349-87A2-50BBAB941F42}"/>
              </a:ext>
            </a:extLst>
          </p:cNvPr>
          <p:cNvSpPr/>
          <p:nvPr/>
        </p:nvSpPr>
        <p:spPr>
          <a:xfrm>
            <a:off x="2731528" y="164785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45495FB-3D4D-4B6E-B02B-3D3C0C2FBE91}"/>
              </a:ext>
            </a:extLst>
          </p:cNvPr>
          <p:cNvSpPr/>
          <p:nvPr/>
        </p:nvSpPr>
        <p:spPr>
          <a:xfrm>
            <a:off x="5452472" y="170126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33EEA6-F07B-410E-A8BF-32BC6A2E5568}"/>
              </a:ext>
            </a:extLst>
          </p:cNvPr>
          <p:cNvSpPr/>
          <p:nvPr/>
        </p:nvSpPr>
        <p:spPr>
          <a:xfrm>
            <a:off x="8126821" y="1443484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43BF3B20-1D9D-4A87-8E4E-79E4B78BBDA7}"/>
              </a:ext>
            </a:extLst>
          </p:cNvPr>
          <p:cNvSpPr/>
          <p:nvPr/>
        </p:nvSpPr>
        <p:spPr>
          <a:xfrm>
            <a:off x="2729394" y="3883805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BE53D89-C336-4FAC-8C1D-F39DE3BCA8F6}"/>
              </a:ext>
            </a:extLst>
          </p:cNvPr>
          <p:cNvSpPr/>
          <p:nvPr/>
        </p:nvSpPr>
        <p:spPr>
          <a:xfrm>
            <a:off x="5479821" y="3898175"/>
            <a:ext cx="481068" cy="4524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BF32FF51-C4EC-4A66-8B9B-DCBEFF3EF464}"/>
              </a:ext>
            </a:extLst>
          </p:cNvPr>
          <p:cNvSpPr/>
          <p:nvPr/>
        </p:nvSpPr>
        <p:spPr>
          <a:xfrm>
            <a:off x="8119936" y="3898176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https://scontent-mrs1-1.xx.fbcdn.net/v/t1.15752-9/38600599_454477868401467_8372731133699293184_n.png?_nc_cat=0&amp;oh=c1e0f556bc6e1e0bcd2799b74b261d3d&amp;oe=5BC615CF">
            <a:extLst>
              <a:ext uri="{FF2B5EF4-FFF2-40B4-BE49-F238E27FC236}">
                <a16:creationId xmlns:a16="http://schemas.microsoft.com/office/drawing/2014/main" id="{F21FB578-2620-4D3B-81C2-716C3AAF4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040"/>
            <a:ext cx="1548581" cy="17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scontent-mrs1-1.xx.fbcdn.net/v/t1.15752-9/38392386_1676992095744564_6425667362858467328_n.png?_nc_cat=0&amp;oh=93c63152a01b2796b6e7d2a828139d2b&amp;oe=5BFA6182">
            <a:extLst>
              <a:ext uri="{FF2B5EF4-FFF2-40B4-BE49-F238E27FC236}">
                <a16:creationId xmlns:a16="http://schemas.microsoft.com/office/drawing/2014/main" id="{6D59BC37-0A45-4BE1-97C1-42418D6BA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60848"/>
            <a:ext cx="1415802" cy="1715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BB790C7-5648-4DF2-8868-9752715CE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480" y="4627632"/>
            <a:ext cx="1403032" cy="1475782"/>
          </a:xfrm>
          <a:prstGeom prst="rect">
            <a:avLst/>
          </a:prstGeom>
        </p:spPr>
      </p:pic>
      <p:pic>
        <p:nvPicPr>
          <p:cNvPr id="12" name="Picture 4" descr="RÃ©sultat de recherche d'images pour &quot;caisse enregistreuse ikÃ©a&quot;">
            <a:extLst>
              <a:ext uri="{FF2B5EF4-FFF2-40B4-BE49-F238E27FC236}">
                <a16:creationId xmlns:a16="http://schemas.microsoft.com/office/drawing/2014/main" id="{80083710-3791-4481-8F78-17B32AC0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12" y="1910348"/>
            <a:ext cx="1847472" cy="184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piÃ¨ce billets euros apprentissage">
            <a:extLst>
              <a:ext uri="{FF2B5EF4-FFF2-40B4-BE49-F238E27FC236}">
                <a16:creationId xmlns:a16="http://schemas.microsoft.com/office/drawing/2014/main" id="{E34CB62E-4978-4EB5-99EC-DC85BAAF6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267" y="2072084"/>
            <a:ext cx="1219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jeu de la cible lutin bazar">
            <a:extLst>
              <a:ext uri="{FF2B5EF4-FFF2-40B4-BE49-F238E27FC236}">
                <a16:creationId xmlns:a16="http://schemas.microsoft.com/office/drawing/2014/main" id="{81A74172-6DAF-4DA5-AA5B-9C4BEAC6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14" y="4261811"/>
            <a:ext cx="1945468" cy="19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241FE1FC-322B-4457-84EC-0366FAB3E4E7}"/>
              </a:ext>
            </a:extLst>
          </p:cNvPr>
          <p:cNvSpPr/>
          <p:nvPr/>
        </p:nvSpPr>
        <p:spPr>
          <a:xfrm>
            <a:off x="2742106" y="2118852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16E756A2-1443-49BA-A904-A3DDF9EDDD91}"/>
              </a:ext>
            </a:extLst>
          </p:cNvPr>
          <p:cNvSpPr/>
          <p:nvPr/>
        </p:nvSpPr>
        <p:spPr>
          <a:xfrm>
            <a:off x="2729394" y="4350668"/>
            <a:ext cx="481068" cy="4668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93C4A885-0783-4E59-993D-413391626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77" y="1728511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52FBC812-3408-4747-9F90-319343F9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86" y="3950684"/>
            <a:ext cx="245862" cy="39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698576"/>
      </p:ext>
    </p:extLst>
  </p:cSld>
  <p:clrMapOvr>
    <a:masterClrMapping/>
  </p:clrMapOvr>
</p:sld>
</file>

<file path=ppt/theme/theme1.xml><?xml version="1.0" encoding="utf-8"?>
<a:theme xmlns:a="http://schemas.openxmlformats.org/drawingml/2006/main" name="Sillag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illag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illag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4549</TotalTime>
  <Words>534</Words>
  <Application>Microsoft Office PowerPoint</Application>
  <PresentationFormat>Affichage à l'écran (4:3)</PresentationFormat>
  <Paragraphs>156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Georgia</vt:lpstr>
      <vt:lpstr>High Tower Text</vt:lpstr>
      <vt:lpstr>Trebuchet MS</vt:lpstr>
      <vt:lpstr>Sillage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HP</dc:creator>
  <cp:lastModifiedBy>Babeth</cp:lastModifiedBy>
  <cp:revision>59</cp:revision>
  <dcterms:created xsi:type="dcterms:W3CDTF">2017-11-29T12:35:52Z</dcterms:created>
  <dcterms:modified xsi:type="dcterms:W3CDTF">2018-09-16T14:09:35Z</dcterms:modified>
</cp:coreProperties>
</file>