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6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2682-6283-654A-95AE-B779357ECBE3}" type="datetimeFigureOut">
              <a:rPr lang="fr-FR" smtClean="0"/>
              <a:t>02/11/16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DD4C-B0AE-8A4E-A1A3-5120C28A5A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14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2682-6283-654A-95AE-B779357ECBE3}" type="datetimeFigureOut">
              <a:rPr lang="fr-FR" smtClean="0"/>
              <a:t>02/11/16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DD4C-B0AE-8A4E-A1A3-5120C28A5A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46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2682-6283-654A-95AE-B779357ECBE3}" type="datetimeFigureOut">
              <a:rPr lang="fr-FR" smtClean="0"/>
              <a:t>02/11/16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DD4C-B0AE-8A4E-A1A3-5120C28A5A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7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2682-6283-654A-95AE-B779357ECBE3}" type="datetimeFigureOut">
              <a:rPr lang="fr-FR" smtClean="0"/>
              <a:t>02/11/16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DD4C-B0AE-8A4E-A1A3-5120C28A5A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71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2682-6283-654A-95AE-B779357ECBE3}" type="datetimeFigureOut">
              <a:rPr lang="fr-FR" smtClean="0"/>
              <a:t>02/11/16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DD4C-B0AE-8A4E-A1A3-5120C28A5A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29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2682-6283-654A-95AE-B779357ECBE3}" type="datetimeFigureOut">
              <a:rPr lang="fr-FR" smtClean="0"/>
              <a:t>02/11/16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DD4C-B0AE-8A4E-A1A3-5120C28A5A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57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2682-6283-654A-95AE-B779357ECBE3}" type="datetimeFigureOut">
              <a:rPr lang="fr-FR" smtClean="0"/>
              <a:t>02/11/16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DD4C-B0AE-8A4E-A1A3-5120C28A5A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85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2682-6283-654A-95AE-B779357ECBE3}" type="datetimeFigureOut">
              <a:rPr lang="fr-FR" smtClean="0"/>
              <a:t>02/11/16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DD4C-B0AE-8A4E-A1A3-5120C28A5A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44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2682-6283-654A-95AE-B779357ECBE3}" type="datetimeFigureOut">
              <a:rPr lang="fr-FR" smtClean="0"/>
              <a:t>02/11/16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DD4C-B0AE-8A4E-A1A3-5120C28A5A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28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2682-6283-654A-95AE-B779357ECBE3}" type="datetimeFigureOut">
              <a:rPr lang="fr-FR" smtClean="0"/>
              <a:t>02/11/16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DD4C-B0AE-8A4E-A1A3-5120C28A5A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72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2682-6283-654A-95AE-B779357ECBE3}" type="datetimeFigureOut">
              <a:rPr lang="fr-FR" smtClean="0"/>
              <a:t>02/11/16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DD4C-B0AE-8A4E-A1A3-5120C28A5A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82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02682-6283-654A-95AE-B779357ECBE3}" type="datetimeFigureOut">
              <a:rPr lang="fr-FR" smtClean="0"/>
              <a:t>02/11/16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DD4C-B0AE-8A4E-A1A3-5120C28A5A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01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317211"/>
              </p:ext>
            </p:extLst>
          </p:nvPr>
        </p:nvGraphicFramePr>
        <p:xfrm>
          <a:off x="330336" y="365234"/>
          <a:ext cx="6658788" cy="181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596"/>
                <a:gridCol w="2219596"/>
                <a:gridCol w="2219596"/>
              </a:tblGrid>
              <a:tr h="1466415">
                <a:tc>
                  <a:txBody>
                    <a:bodyPr/>
                    <a:lstStyle/>
                    <a:p>
                      <a:r>
                        <a:rPr lang="fr-FR" dirty="0" smtClean="0"/>
                        <a:t>Compléter une suite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roula place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99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45496" y="36633"/>
            <a:ext cx="427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Numération</a:t>
            </a:r>
            <a:r>
              <a:rPr lang="fr-FR" dirty="0" smtClean="0"/>
              <a:t>                    </a:t>
            </a:r>
            <a:r>
              <a:rPr lang="fr-FR" dirty="0" smtClean="0">
                <a:latin typeface="Cursivestandard"/>
                <a:cs typeface="Cursivestandard"/>
              </a:rPr>
              <a:t>Je suis capable de :</a:t>
            </a:r>
            <a:endParaRPr lang="fr-FR" dirty="0">
              <a:latin typeface="Cursivestandard"/>
              <a:cs typeface="Cursivestandard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30336" y="454809"/>
            <a:ext cx="23207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Compétence :</a:t>
            </a:r>
          </a:p>
          <a:p>
            <a:r>
              <a:rPr lang="fr-FR" sz="1400" dirty="0" smtClean="0"/>
              <a:t>Associer le nom des nombres</a:t>
            </a:r>
          </a:p>
          <a:p>
            <a:r>
              <a:rPr lang="fr-FR" sz="1400" dirty="0" smtClean="0"/>
              <a:t> à leur écriture </a:t>
            </a:r>
            <a:r>
              <a:rPr lang="fr-FR" sz="1400" dirty="0" smtClean="0"/>
              <a:t>chiffrée</a:t>
            </a:r>
          </a:p>
          <a:p>
            <a:r>
              <a:rPr lang="fr-FR" sz="1400" dirty="0"/>
              <a:t>d</a:t>
            </a:r>
            <a:r>
              <a:rPr lang="fr-FR" sz="1400" dirty="0" smtClean="0"/>
              <a:t>e 1 à 69</a:t>
            </a:r>
            <a:r>
              <a:rPr lang="fr-FR" sz="1400" dirty="0" smtClean="0"/>
              <a:t>.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445496" y="1489741"/>
            <a:ext cx="104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Prénom :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651116" y="365234"/>
            <a:ext cx="2137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Relier le nom d’un nombre</a:t>
            </a:r>
          </a:p>
          <a:p>
            <a:r>
              <a:rPr lang="fr-FR" sz="1400" dirty="0" smtClean="0"/>
              <a:t> à son écriture chiffrée..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4709521" y="405965"/>
            <a:ext cx="2314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Relier l’ écriture chiffrée d’un</a:t>
            </a:r>
          </a:p>
          <a:p>
            <a:r>
              <a:rPr lang="fr-FR" sz="1400" dirty="0" smtClean="0"/>
              <a:t> nombre à son nom..</a:t>
            </a:r>
            <a:endParaRPr lang="fr-FR" sz="1400" dirty="0"/>
          </a:p>
        </p:txBody>
      </p:sp>
      <p:pic>
        <p:nvPicPr>
          <p:cNvPr id="3" name="Image 2" descr="Capture d’écran 2016-10-04 à 00.26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26" y="888454"/>
            <a:ext cx="1276929" cy="869222"/>
          </a:xfrm>
          <a:prstGeom prst="rect">
            <a:avLst/>
          </a:prstGeom>
        </p:spPr>
      </p:pic>
      <p:pic>
        <p:nvPicPr>
          <p:cNvPr id="13" name="Image 12" descr="Capture d’écran 2016-10-04 à 00.27.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308" y="890580"/>
            <a:ext cx="1263659" cy="867096"/>
          </a:xfrm>
          <a:prstGeom prst="rect">
            <a:avLst/>
          </a:prstGeom>
        </p:spPr>
      </p:pic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014638"/>
              </p:ext>
            </p:extLst>
          </p:nvPr>
        </p:nvGraphicFramePr>
        <p:xfrm>
          <a:off x="383279" y="5043186"/>
          <a:ext cx="6658788" cy="181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596"/>
                <a:gridCol w="2219596"/>
                <a:gridCol w="2219596"/>
              </a:tblGrid>
              <a:tr h="1466415">
                <a:tc>
                  <a:txBody>
                    <a:bodyPr/>
                    <a:lstStyle/>
                    <a:p>
                      <a:r>
                        <a:rPr lang="fr-FR" dirty="0" smtClean="0"/>
                        <a:t>Compléter une suite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roula place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99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5" name="ZoneTexte 34"/>
          <p:cNvSpPr txBox="1"/>
          <p:nvPr/>
        </p:nvSpPr>
        <p:spPr>
          <a:xfrm>
            <a:off x="498439" y="4714585"/>
            <a:ext cx="427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Numération</a:t>
            </a:r>
            <a:r>
              <a:rPr lang="fr-FR" dirty="0" smtClean="0"/>
              <a:t>                    </a:t>
            </a:r>
            <a:r>
              <a:rPr lang="fr-FR" dirty="0" smtClean="0">
                <a:latin typeface="Cursivestandard"/>
                <a:cs typeface="Cursivestandard"/>
              </a:rPr>
              <a:t>Je suis capable de :</a:t>
            </a:r>
            <a:endParaRPr lang="fr-FR" dirty="0">
              <a:latin typeface="Cursivestandard"/>
              <a:cs typeface="Cursivestandard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83279" y="5132761"/>
            <a:ext cx="23207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Compétence :</a:t>
            </a:r>
          </a:p>
          <a:p>
            <a:r>
              <a:rPr lang="fr-FR" sz="1400" dirty="0" smtClean="0"/>
              <a:t>Associer le nom des nombres</a:t>
            </a:r>
          </a:p>
          <a:p>
            <a:r>
              <a:rPr lang="fr-FR" sz="1400" dirty="0" smtClean="0"/>
              <a:t> à leur </a:t>
            </a:r>
            <a:r>
              <a:rPr lang="fr-FR" sz="1400" smtClean="0"/>
              <a:t>écriture </a:t>
            </a:r>
            <a:r>
              <a:rPr lang="fr-FR" sz="1400" smtClean="0"/>
              <a:t>chiffrée</a:t>
            </a:r>
          </a:p>
          <a:p>
            <a:r>
              <a:rPr lang="fr-FR" sz="1400" smtClean="0"/>
              <a:t> de 1 à 69.</a:t>
            </a:r>
            <a:endParaRPr lang="fr-FR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498439" y="6167693"/>
            <a:ext cx="104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Prénom :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2704059" y="5043186"/>
            <a:ext cx="2137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Relier le nom d’un nombre</a:t>
            </a:r>
          </a:p>
          <a:p>
            <a:r>
              <a:rPr lang="fr-FR" sz="1400" dirty="0" smtClean="0"/>
              <a:t> à son écriture chiffrée..</a:t>
            </a:r>
            <a:endParaRPr lang="fr-FR" sz="1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4762464" y="5083917"/>
            <a:ext cx="2314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Relier l’ écriture chiffrée d’un</a:t>
            </a:r>
          </a:p>
          <a:p>
            <a:r>
              <a:rPr lang="fr-FR" sz="1400" dirty="0" smtClean="0"/>
              <a:t> nombre à son nom..</a:t>
            </a:r>
            <a:endParaRPr lang="fr-FR" sz="1400" dirty="0"/>
          </a:p>
        </p:txBody>
      </p:sp>
      <p:pic>
        <p:nvPicPr>
          <p:cNvPr id="40" name="Image 39" descr="Capture d’écran 2016-10-04 à 00.26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369" y="5566406"/>
            <a:ext cx="1276929" cy="869222"/>
          </a:xfrm>
          <a:prstGeom prst="rect">
            <a:avLst/>
          </a:prstGeom>
        </p:spPr>
      </p:pic>
      <p:pic>
        <p:nvPicPr>
          <p:cNvPr id="41" name="Image 40" descr="Capture d’écran 2016-10-04 à 00.27.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251" y="5568532"/>
            <a:ext cx="1263659" cy="867096"/>
          </a:xfrm>
          <a:prstGeom prst="rect">
            <a:avLst/>
          </a:prstGeom>
        </p:spPr>
      </p:pic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042776"/>
              </p:ext>
            </p:extLst>
          </p:nvPr>
        </p:nvGraphicFramePr>
        <p:xfrm>
          <a:off x="330336" y="2725725"/>
          <a:ext cx="6658788" cy="181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596"/>
                <a:gridCol w="2219596"/>
                <a:gridCol w="2219596"/>
              </a:tblGrid>
              <a:tr h="1466415">
                <a:tc>
                  <a:txBody>
                    <a:bodyPr/>
                    <a:lstStyle/>
                    <a:p>
                      <a:r>
                        <a:rPr lang="fr-FR" dirty="0" smtClean="0"/>
                        <a:t>Compléter une suite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roula place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99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445496" y="2397124"/>
            <a:ext cx="427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Numération</a:t>
            </a:r>
            <a:r>
              <a:rPr lang="fr-FR" dirty="0" smtClean="0"/>
              <a:t>                    </a:t>
            </a:r>
            <a:r>
              <a:rPr lang="fr-FR" dirty="0" smtClean="0">
                <a:latin typeface="Cursivestandard"/>
                <a:cs typeface="Cursivestandard"/>
              </a:rPr>
              <a:t>Je suis capable de :</a:t>
            </a:r>
            <a:endParaRPr lang="fr-FR" dirty="0">
              <a:latin typeface="Cursivestandard"/>
              <a:cs typeface="Cursivestandard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30336" y="2815300"/>
            <a:ext cx="23207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Compétence :</a:t>
            </a:r>
          </a:p>
          <a:p>
            <a:r>
              <a:rPr lang="fr-FR" sz="1400" dirty="0" smtClean="0"/>
              <a:t>Associer le nom des nombres</a:t>
            </a:r>
          </a:p>
          <a:p>
            <a:r>
              <a:rPr lang="fr-FR" sz="1400" dirty="0" smtClean="0"/>
              <a:t> à leur écriture </a:t>
            </a:r>
            <a:r>
              <a:rPr lang="fr-FR" sz="1400" dirty="0" smtClean="0"/>
              <a:t>chiffrée</a:t>
            </a:r>
          </a:p>
          <a:p>
            <a:r>
              <a:rPr lang="fr-FR" sz="1400" dirty="0" smtClean="0"/>
              <a:t> de 1 à 69.</a:t>
            </a:r>
            <a:endParaRPr lang="fr-FR" sz="1400" dirty="0"/>
          </a:p>
        </p:txBody>
      </p:sp>
      <p:sp>
        <p:nvSpPr>
          <p:cNvPr id="45" name="ZoneTexte 44"/>
          <p:cNvSpPr txBox="1"/>
          <p:nvPr/>
        </p:nvSpPr>
        <p:spPr>
          <a:xfrm>
            <a:off x="445496" y="3850232"/>
            <a:ext cx="104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Prénom :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2651116" y="2725725"/>
            <a:ext cx="2137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Relier le nom d’un nombre</a:t>
            </a:r>
          </a:p>
          <a:p>
            <a:r>
              <a:rPr lang="fr-FR" sz="1400" dirty="0" smtClean="0"/>
              <a:t> à son écriture chiffrée..</a:t>
            </a:r>
            <a:endParaRPr lang="fr-FR" sz="1400" dirty="0"/>
          </a:p>
        </p:txBody>
      </p:sp>
      <p:sp>
        <p:nvSpPr>
          <p:cNvPr id="47" name="ZoneTexte 46"/>
          <p:cNvSpPr txBox="1"/>
          <p:nvPr/>
        </p:nvSpPr>
        <p:spPr>
          <a:xfrm>
            <a:off x="4709521" y="2766456"/>
            <a:ext cx="2314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Relier l’ écriture chiffrée d’un</a:t>
            </a:r>
          </a:p>
          <a:p>
            <a:r>
              <a:rPr lang="fr-FR" sz="1400" dirty="0" smtClean="0"/>
              <a:t> nombre à son nom..</a:t>
            </a:r>
            <a:endParaRPr lang="fr-FR" sz="1400" dirty="0"/>
          </a:p>
        </p:txBody>
      </p:sp>
      <p:pic>
        <p:nvPicPr>
          <p:cNvPr id="48" name="Image 47" descr="Capture d’écran 2016-10-04 à 00.26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26" y="3248945"/>
            <a:ext cx="1276929" cy="869222"/>
          </a:xfrm>
          <a:prstGeom prst="rect">
            <a:avLst/>
          </a:prstGeom>
        </p:spPr>
      </p:pic>
      <p:pic>
        <p:nvPicPr>
          <p:cNvPr id="49" name="Image 48" descr="Capture d’écran 2016-10-04 à 00.27.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308" y="3251071"/>
            <a:ext cx="1263659" cy="86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3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4632"/>
              </p:ext>
            </p:extLst>
          </p:nvPr>
        </p:nvGraphicFramePr>
        <p:xfrm>
          <a:off x="700835" y="328601"/>
          <a:ext cx="6658788" cy="181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596"/>
                <a:gridCol w="2219596"/>
                <a:gridCol w="2219596"/>
              </a:tblGrid>
              <a:tr h="1466415">
                <a:tc>
                  <a:txBody>
                    <a:bodyPr/>
                    <a:lstStyle/>
                    <a:p>
                      <a:r>
                        <a:rPr lang="fr-FR" dirty="0" smtClean="0"/>
                        <a:t>Compléter une suite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roula place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99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815995" y="0"/>
            <a:ext cx="427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Numération</a:t>
            </a:r>
            <a:r>
              <a:rPr lang="fr-FR" dirty="0" smtClean="0"/>
              <a:t>                    </a:t>
            </a:r>
            <a:r>
              <a:rPr lang="fr-FR" dirty="0" smtClean="0">
                <a:latin typeface="Cursivestandard"/>
                <a:cs typeface="Cursivestandard"/>
              </a:rPr>
              <a:t>Je suis capable de :</a:t>
            </a:r>
            <a:endParaRPr lang="fr-FR" dirty="0">
              <a:latin typeface="Cursivestandard"/>
              <a:cs typeface="Cursivestandard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00835" y="418176"/>
            <a:ext cx="19717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Compétence :</a:t>
            </a:r>
          </a:p>
          <a:p>
            <a:r>
              <a:rPr lang="fr-FR" sz="1400" dirty="0" smtClean="0"/>
              <a:t>Compléter une suite</a:t>
            </a:r>
          </a:p>
          <a:p>
            <a:r>
              <a:rPr lang="fr-FR" sz="1400" dirty="0" smtClean="0"/>
              <a:t> de nombres jusqu’à 69?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815995" y="1453108"/>
            <a:ext cx="104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Prénom :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124130" y="384545"/>
            <a:ext cx="917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De 1 en 1.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5130255" y="384545"/>
            <a:ext cx="16572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De 1 en 1 à l’envers.</a:t>
            </a:r>
            <a:endParaRPr lang="fr-FR" sz="1400" dirty="0"/>
          </a:p>
        </p:txBody>
      </p:sp>
      <p:pic>
        <p:nvPicPr>
          <p:cNvPr id="3" name="Image 2" descr="Capture d’écran 2016-10-05 à 23.28.5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462" y="692322"/>
            <a:ext cx="1671712" cy="1035914"/>
          </a:xfrm>
          <a:prstGeom prst="rect">
            <a:avLst/>
          </a:prstGeom>
        </p:spPr>
      </p:pic>
      <p:pic>
        <p:nvPicPr>
          <p:cNvPr id="13" name="Image 12" descr="Capture d’écran 2016-10-05 à 23.29.23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6" r="6736"/>
          <a:stretch/>
        </p:blipFill>
        <p:spPr>
          <a:xfrm>
            <a:off x="5488616" y="750785"/>
            <a:ext cx="1578200" cy="977451"/>
          </a:xfrm>
          <a:prstGeom prst="rect">
            <a:avLst/>
          </a:prstGeom>
        </p:spPr>
      </p:pic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580705"/>
              </p:ext>
            </p:extLst>
          </p:nvPr>
        </p:nvGraphicFramePr>
        <p:xfrm>
          <a:off x="689746" y="5043186"/>
          <a:ext cx="6658788" cy="181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596"/>
                <a:gridCol w="2219596"/>
                <a:gridCol w="2219596"/>
              </a:tblGrid>
              <a:tr h="1466415">
                <a:tc>
                  <a:txBody>
                    <a:bodyPr/>
                    <a:lstStyle/>
                    <a:p>
                      <a:r>
                        <a:rPr lang="fr-FR" dirty="0" smtClean="0"/>
                        <a:t>Compléter une suite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roula place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99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5" name="ZoneTexte 34"/>
          <p:cNvSpPr txBox="1"/>
          <p:nvPr/>
        </p:nvSpPr>
        <p:spPr>
          <a:xfrm>
            <a:off x="804906" y="4714585"/>
            <a:ext cx="427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Numération</a:t>
            </a:r>
            <a:r>
              <a:rPr lang="fr-FR" dirty="0" smtClean="0"/>
              <a:t>                    </a:t>
            </a:r>
            <a:r>
              <a:rPr lang="fr-FR" dirty="0" smtClean="0">
                <a:latin typeface="Cursivestandard"/>
                <a:cs typeface="Cursivestandard"/>
              </a:rPr>
              <a:t>Je suis capable de :</a:t>
            </a:r>
            <a:endParaRPr lang="fr-FR" dirty="0">
              <a:latin typeface="Cursivestandard"/>
              <a:cs typeface="Cursivestandard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89746" y="5132761"/>
            <a:ext cx="19717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Compétence :</a:t>
            </a:r>
          </a:p>
          <a:p>
            <a:r>
              <a:rPr lang="fr-FR" sz="1400" dirty="0" smtClean="0"/>
              <a:t>Compléter une suite</a:t>
            </a:r>
          </a:p>
          <a:p>
            <a:r>
              <a:rPr lang="fr-FR" sz="1400" dirty="0" smtClean="0"/>
              <a:t> de nombres jusqu’à 69?</a:t>
            </a:r>
            <a:endParaRPr lang="fr-FR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804906" y="6167693"/>
            <a:ext cx="104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Prénom :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3113041" y="5099130"/>
            <a:ext cx="917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De 1 en 1.</a:t>
            </a:r>
            <a:endParaRPr lang="fr-FR" sz="1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5119166" y="5099130"/>
            <a:ext cx="16572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De 1 en 1 à l’envers.</a:t>
            </a:r>
            <a:endParaRPr lang="fr-FR" sz="1400" dirty="0"/>
          </a:p>
        </p:txBody>
      </p:sp>
      <p:pic>
        <p:nvPicPr>
          <p:cNvPr id="40" name="Image 39" descr="Capture d’écran 2016-10-05 à 23.28.5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373" y="5406907"/>
            <a:ext cx="1671712" cy="1035914"/>
          </a:xfrm>
          <a:prstGeom prst="rect">
            <a:avLst/>
          </a:prstGeom>
        </p:spPr>
      </p:pic>
      <p:pic>
        <p:nvPicPr>
          <p:cNvPr id="41" name="Image 40" descr="Capture d’écran 2016-10-05 à 23.29.23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6" r="6736"/>
          <a:stretch/>
        </p:blipFill>
        <p:spPr>
          <a:xfrm>
            <a:off x="5477527" y="5465370"/>
            <a:ext cx="1578200" cy="977451"/>
          </a:xfrm>
          <a:prstGeom prst="rect">
            <a:avLst/>
          </a:prstGeom>
        </p:spPr>
      </p:pic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461026"/>
              </p:ext>
            </p:extLst>
          </p:nvPr>
        </p:nvGraphicFramePr>
        <p:xfrm>
          <a:off x="700835" y="2758204"/>
          <a:ext cx="6658788" cy="181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596"/>
                <a:gridCol w="2219596"/>
                <a:gridCol w="2219596"/>
              </a:tblGrid>
              <a:tr h="1466415">
                <a:tc>
                  <a:txBody>
                    <a:bodyPr/>
                    <a:lstStyle/>
                    <a:p>
                      <a:r>
                        <a:rPr lang="fr-FR" dirty="0" smtClean="0"/>
                        <a:t>Compléter une suite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roula place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99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815995" y="2429603"/>
            <a:ext cx="427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Numération</a:t>
            </a:r>
            <a:r>
              <a:rPr lang="fr-FR" dirty="0" smtClean="0"/>
              <a:t>                    </a:t>
            </a:r>
            <a:r>
              <a:rPr lang="fr-FR" dirty="0" smtClean="0">
                <a:latin typeface="Cursivestandard"/>
                <a:cs typeface="Cursivestandard"/>
              </a:rPr>
              <a:t>Je suis capable de :</a:t>
            </a:r>
            <a:endParaRPr lang="fr-FR" dirty="0">
              <a:latin typeface="Cursivestandard"/>
              <a:cs typeface="Cursivestandard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700835" y="2847779"/>
            <a:ext cx="19717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Compétence :</a:t>
            </a:r>
          </a:p>
          <a:p>
            <a:r>
              <a:rPr lang="fr-FR" sz="1400" dirty="0" smtClean="0"/>
              <a:t>Compléter une suite</a:t>
            </a:r>
          </a:p>
          <a:p>
            <a:r>
              <a:rPr lang="fr-FR" sz="1400" dirty="0" smtClean="0"/>
              <a:t> de nombres jusqu’à 69?</a:t>
            </a:r>
            <a:endParaRPr lang="fr-FR" sz="1400" dirty="0"/>
          </a:p>
        </p:txBody>
      </p:sp>
      <p:sp>
        <p:nvSpPr>
          <p:cNvPr id="45" name="ZoneTexte 44"/>
          <p:cNvSpPr txBox="1"/>
          <p:nvPr/>
        </p:nvSpPr>
        <p:spPr>
          <a:xfrm>
            <a:off x="815995" y="3882711"/>
            <a:ext cx="104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Prénom :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3124130" y="2814148"/>
            <a:ext cx="917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De 1 en 1.</a:t>
            </a:r>
            <a:endParaRPr lang="fr-FR" sz="1400" dirty="0"/>
          </a:p>
        </p:txBody>
      </p:sp>
      <p:sp>
        <p:nvSpPr>
          <p:cNvPr id="47" name="ZoneTexte 46"/>
          <p:cNvSpPr txBox="1"/>
          <p:nvPr/>
        </p:nvSpPr>
        <p:spPr>
          <a:xfrm>
            <a:off x="5130255" y="2814148"/>
            <a:ext cx="16572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De 1 en 1 à l’envers.</a:t>
            </a:r>
            <a:endParaRPr lang="fr-FR" sz="1400" dirty="0"/>
          </a:p>
        </p:txBody>
      </p:sp>
      <p:pic>
        <p:nvPicPr>
          <p:cNvPr id="48" name="Image 47" descr="Capture d’écran 2016-10-05 à 23.28.5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462" y="3121925"/>
            <a:ext cx="1671712" cy="1035914"/>
          </a:xfrm>
          <a:prstGeom prst="rect">
            <a:avLst/>
          </a:prstGeom>
        </p:spPr>
      </p:pic>
      <p:pic>
        <p:nvPicPr>
          <p:cNvPr id="49" name="Image 48" descr="Capture d’écran 2016-10-05 à 23.29.23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6" r="6736"/>
          <a:stretch/>
        </p:blipFill>
        <p:spPr>
          <a:xfrm>
            <a:off x="5488616" y="3180388"/>
            <a:ext cx="1578200" cy="97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0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645746"/>
              </p:ext>
            </p:extLst>
          </p:nvPr>
        </p:nvGraphicFramePr>
        <p:xfrm>
          <a:off x="177936" y="365234"/>
          <a:ext cx="8878384" cy="1857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596"/>
                <a:gridCol w="2219596"/>
                <a:gridCol w="2219596"/>
                <a:gridCol w="739865"/>
                <a:gridCol w="739866"/>
                <a:gridCol w="739865"/>
              </a:tblGrid>
              <a:tr h="1142886"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Compléter une suite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roula place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dirty="0" smtClean="0"/>
                        <a:t>le travail sur fiche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35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399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93096" y="36633"/>
            <a:ext cx="427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Numération</a:t>
            </a:r>
            <a:r>
              <a:rPr lang="fr-FR" dirty="0" smtClean="0"/>
              <a:t>                    </a:t>
            </a:r>
            <a:r>
              <a:rPr lang="fr-FR" dirty="0" smtClean="0">
                <a:latin typeface="Cursivestandard"/>
                <a:cs typeface="Cursivestandard"/>
              </a:rPr>
              <a:t>Je suis capable de :</a:t>
            </a:r>
            <a:endParaRPr lang="fr-FR" dirty="0">
              <a:latin typeface="Cursivestandard"/>
              <a:cs typeface="Cursivestandard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7936" y="454809"/>
            <a:ext cx="18712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Compétence :</a:t>
            </a:r>
          </a:p>
          <a:p>
            <a:r>
              <a:rPr lang="fr-FR" sz="1400" dirty="0" smtClean="0"/>
              <a:t>Comparer, ranger, </a:t>
            </a:r>
          </a:p>
          <a:p>
            <a:r>
              <a:rPr lang="fr-FR" sz="1400" dirty="0" smtClean="0"/>
              <a:t>intercaler des nombres</a:t>
            </a:r>
          </a:p>
          <a:p>
            <a:r>
              <a:rPr lang="fr-FR" sz="1400" dirty="0" smtClean="0"/>
              <a:t> jusqu’à 100.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293096" y="1489741"/>
            <a:ext cx="104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Prénom :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601231" y="365234"/>
            <a:ext cx="1725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Placer les étiquettes</a:t>
            </a:r>
          </a:p>
          <a:p>
            <a:r>
              <a:rPr lang="fr-FR" sz="1400" dirty="0" smtClean="0"/>
              <a:t> sur la chaîne de 100.</a:t>
            </a:r>
            <a:endParaRPr lang="fr-FR" sz="1400" dirty="0"/>
          </a:p>
        </p:txBody>
      </p:sp>
      <p:pic>
        <p:nvPicPr>
          <p:cNvPr id="9" name="Image 8" descr="Capture d’écran 2016-09-13 à 00.22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231" y="1027373"/>
            <a:ext cx="1859981" cy="831699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4607356" y="421178"/>
            <a:ext cx="2295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Construire le plateau de 100.</a:t>
            </a:r>
            <a:endParaRPr lang="fr-FR" sz="1400" dirty="0"/>
          </a:p>
        </p:txBody>
      </p:sp>
      <p:pic>
        <p:nvPicPr>
          <p:cNvPr id="11" name="Image 10" descr="Capture d’écran 2016-09-13 à 00.27.08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4"/>
          <a:stretch/>
        </p:blipFill>
        <p:spPr>
          <a:xfrm>
            <a:off x="5325127" y="812196"/>
            <a:ext cx="1405465" cy="1046877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6875554" y="405965"/>
            <a:ext cx="2180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Réaliser le travail</a:t>
            </a:r>
            <a:r>
              <a:rPr lang="fr-FR" sz="1400" dirty="0"/>
              <a:t> </a:t>
            </a:r>
            <a:r>
              <a:rPr lang="fr-FR" sz="1400" dirty="0" smtClean="0"/>
              <a:t>sur fiche.</a:t>
            </a:r>
            <a:endParaRPr lang="fr-FR" sz="1400" dirty="0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256496"/>
              </p:ext>
            </p:extLst>
          </p:nvPr>
        </p:nvGraphicFramePr>
        <p:xfrm>
          <a:off x="177936" y="4957857"/>
          <a:ext cx="8878384" cy="1857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596"/>
                <a:gridCol w="2219596"/>
                <a:gridCol w="2219596"/>
                <a:gridCol w="739865"/>
                <a:gridCol w="739866"/>
                <a:gridCol w="739865"/>
              </a:tblGrid>
              <a:tr h="1142886"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Compléter une suite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roula place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dirty="0" smtClean="0"/>
                        <a:t>le travail sur fiche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35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399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293096" y="4629256"/>
            <a:ext cx="427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Numération</a:t>
            </a:r>
            <a:r>
              <a:rPr lang="fr-FR" dirty="0" smtClean="0"/>
              <a:t>                    </a:t>
            </a:r>
            <a:r>
              <a:rPr lang="fr-FR" dirty="0" smtClean="0">
                <a:latin typeface="Cursivestandard"/>
                <a:cs typeface="Cursivestandard"/>
              </a:rPr>
              <a:t>Je suis capable de :</a:t>
            </a:r>
            <a:endParaRPr lang="fr-FR" dirty="0">
              <a:latin typeface="Cursivestandard"/>
              <a:cs typeface="Cursivestandard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77936" y="5047432"/>
            <a:ext cx="18712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Compétence :</a:t>
            </a:r>
          </a:p>
          <a:p>
            <a:r>
              <a:rPr lang="fr-FR" sz="1400" dirty="0" smtClean="0"/>
              <a:t>Comparer, ranger, </a:t>
            </a:r>
          </a:p>
          <a:p>
            <a:r>
              <a:rPr lang="fr-FR" sz="1400" dirty="0" smtClean="0"/>
              <a:t>intercaler des nombres</a:t>
            </a:r>
          </a:p>
          <a:p>
            <a:r>
              <a:rPr lang="fr-FR" sz="1400" dirty="0" smtClean="0"/>
              <a:t> jusqu’à 100.</a:t>
            </a:r>
            <a:endParaRPr lang="fr-FR" sz="1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93096" y="6082364"/>
            <a:ext cx="104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Prénom :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2601231" y="4957857"/>
            <a:ext cx="1725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Placer les étiquettes</a:t>
            </a:r>
          </a:p>
          <a:p>
            <a:r>
              <a:rPr lang="fr-FR" sz="1400" dirty="0" smtClean="0"/>
              <a:t> sur la chaîne de 100.</a:t>
            </a:r>
            <a:endParaRPr lang="fr-FR" sz="1400" dirty="0"/>
          </a:p>
        </p:txBody>
      </p:sp>
      <p:pic>
        <p:nvPicPr>
          <p:cNvPr id="19" name="Image 18" descr="Capture d’écran 2016-09-13 à 00.22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231" y="5619996"/>
            <a:ext cx="1859981" cy="831699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4607356" y="5013801"/>
            <a:ext cx="2295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Construire le plateau de 100.</a:t>
            </a:r>
            <a:endParaRPr lang="fr-FR" sz="1400" dirty="0"/>
          </a:p>
        </p:txBody>
      </p:sp>
      <p:pic>
        <p:nvPicPr>
          <p:cNvPr id="21" name="Image 20" descr="Capture d’écran 2016-09-13 à 00.27.08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4"/>
          <a:stretch/>
        </p:blipFill>
        <p:spPr>
          <a:xfrm>
            <a:off x="5325127" y="5404819"/>
            <a:ext cx="1405465" cy="1046877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6875554" y="4998588"/>
            <a:ext cx="2180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Réaliser le travail</a:t>
            </a:r>
            <a:r>
              <a:rPr lang="fr-FR" sz="1400" dirty="0"/>
              <a:t> </a:t>
            </a:r>
            <a:r>
              <a:rPr lang="fr-FR" sz="1400" dirty="0" smtClean="0"/>
              <a:t>sur fiche.</a:t>
            </a:r>
            <a:endParaRPr lang="fr-FR" sz="1400" dirty="0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61498"/>
              </p:ext>
            </p:extLst>
          </p:nvPr>
        </p:nvGraphicFramePr>
        <p:xfrm>
          <a:off x="174420" y="2693769"/>
          <a:ext cx="8878384" cy="1857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596"/>
                <a:gridCol w="2219596"/>
                <a:gridCol w="2219596"/>
                <a:gridCol w="739865"/>
                <a:gridCol w="739866"/>
                <a:gridCol w="739865"/>
              </a:tblGrid>
              <a:tr h="1142886"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Compléter une suite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roula place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dirty="0" smtClean="0"/>
                        <a:t>le travail sur fiche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35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399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289580" y="2365168"/>
            <a:ext cx="427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Numération</a:t>
            </a:r>
            <a:r>
              <a:rPr lang="fr-FR" dirty="0" smtClean="0"/>
              <a:t>                    </a:t>
            </a:r>
            <a:r>
              <a:rPr lang="fr-FR" dirty="0" smtClean="0">
                <a:latin typeface="Cursivestandard"/>
                <a:cs typeface="Cursivestandard"/>
              </a:rPr>
              <a:t>Je suis capable de :</a:t>
            </a:r>
            <a:endParaRPr lang="fr-FR" dirty="0">
              <a:latin typeface="Cursivestandard"/>
              <a:cs typeface="Cursivestandard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74420" y="2783344"/>
            <a:ext cx="18712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Compétence :</a:t>
            </a:r>
          </a:p>
          <a:p>
            <a:r>
              <a:rPr lang="fr-FR" sz="1400" dirty="0" smtClean="0"/>
              <a:t>Comparer, ranger, </a:t>
            </a:r>
          </a:p>
          <a:p>
            <a:r>
              <a:rPr lang="fr-FR" sz="1400" dirty="0" smtClean="0"/>
              <a:t>intercaler des nombres</a:t>
            </a:r>
          </a:p>
          <a:p>
            <a:r>
              <a:rPr lang="fr-FR" sz="1400" dirty="0" smtClean="0"/>
              <a:t> jusqu’à 100.</a:t>
            </a:r>
            <a:endParaRPr lang="fr-FR" sz="1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289580" y="3818276"/>
            <a:ext cx="104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Prénom :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2597715" y="2693769"/>
            <a:ext cx="1725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Placer les étiquettes</a:t>
            </a:r>
          </a:p>
          <a:p>
            <a:r>
              <a:rPr lang="fr-FR" sz="1400" dirty="0" smtClean="0"/>
              <a:t> sur la chaîne de 100.</a:t>
            </a:r>
            <a:endParaRPr lang="fr-FR" sz="1400" dirty="0"/>
          </a:p>
        </p:txBody>
      </p:sp>
      <p:pic>
        <p:nvPicPr>
          <p:cNvPr id="28" name="Image 27" descr="Capture d’écran 2016-09-13 à 00.22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15" y="3355908"/>
            <a:ext cx="1859981" cy="831699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4603840" y="2749713"/>
            <a:ext cx="2295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Construire le plateau de 100.</a:t>
            </a:r>
            <a:endParaRPr lang="fr-FR" sz="1400" dirty="0"/>
          </a:p>
        </p:txBody>
      </p:sp>
      <p:pic>
        <p:nvPicPr>
          <p:cNvPr id="30" name="Image 29" descr="Capture d’écran 2016-09-13 à 00.27.08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4"/>
          <a:stretch/>
        </p:blipFill>
        <p:spPr>
          <a:xfrm>
            <a:off x="5321611" y="3140731"/>
            <a:ext cx="1405465" cy="1046877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6872038" y="2734500"/>
            <a:ext cx="2180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Réaliser le travail</a:t>
            </a:r>
            <a:r>
              <a:rPr lang="fr-FR" sz="1400" dirty="0"/>
              <a:t> </a:t>
            </a:r>
            <a:r>
              <a:rPr lang="fr-FR" sz="1400" dirty="0" smtClean="0"/>
              <a:t>sur fiche.</a:t>
            </a:r>
            <a:endParaRPr lang="fr-FR" sz="1400" dirty="0"/>
          </a:p>
        </p:txBody>
      </p:sp>
      <p:pic>
        <p:nvPicPr>
          <p:cNvPr id="2" name="Image 1" descr="Capture d’écran 2016-09-18 à 23.02.2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220" y="849907"/>
            <a:ext cx="1945353" cy="559009"/>
          </a:xfrm>
          <a:prstGeom prst="rect">
            <a:avLst/>
          </a:prstGeom>
        </p:spPr>
      </p:pic>
      <p:pic>
        <p:nvPicPr>
          <p:cNvPr id="32" name="Image 31" descr="Capture d’écran 2016-09-18 à 23.02.2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220" y="3105476"/>
            <a:ext cx="1945353" cy="559009"/>
          </a:xfrm>
          <a:prstGeom prst="rect">
            <a:avLst/>
          </a:prstGeom>
        </p:spPr>
      </p:pic>
      <p:pic>
        <p:nvPicPr>
          <p:cNvPr id="33" name="Image 32" descr="Capture d’écran 2016-09-18 à 23.02.2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220" y="5394750"/>
            <a:ext cx="1945353" cy="55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36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106335"/>
              </p:ext>
            </p:extLst>
          </p:nvPr>
        </p:nvGraphicFramePr>
        <p:xfrm>
          <a:off x="330336" y="365234"/>
          <a:ext cx="6658788" cy="181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596"/>
                <a:gridCol w="2219596"/>
                <a:gridCol w="2219596"/>
              </a:tblGrid>
              <a:tr h="1466415">
                <a:tc>
                  <a:txBody>
                    <a:bodyPr/>
                    <a:lstStyle/>
                    <a:p>
                      <a:r>
                        <a:rPr lang="fr-FR" dirty="0" smtClean="0"/>
                        <a:t>Compléter une suite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roula place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99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45496" y="36633"/>
            <a:ext cx="427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Numération</a:t>
            </a:r>
            <a:r>
              <a:rPr lang="fr-FR" dirty="0" smtClean="0"/>
              <a:t>                    </a:t>
            </a:r>
            <a:r>
              <a:rPr lang="fr-FR" dirty="0" smtClean="0">
                <a:latin typeface="Cursivestandard"/>
                <a:cs typeface="Cursivestandard"/>
              </a:rPr>
              <a:t>Je suis capable de :</a:t>
            </a:r>
            <a:endParaRPr lang="fr-FR" dirty="0">
              <a:latin typeface="Cursivestandard"/>
              <a:cs typeface="Cursivestandard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30336" y="454809"/>
            <a:ext cx="20863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Compétence :</a:t>
            </a:r>
          </a:p>
          <a:p>
            <a:r>
              <a:rPr lang="fr-FR" sz="1400" dirty="0" smtClean="0"/>
              <a:t>Associer un nombre à une</a:t>
            </a:r>
          </a:p>
          <a:p>
            <a:r>
              <a:rPr lang="fr-FR" sz="1400" dirty="0" smtClean="0"/>
              <a:t>Position sur une droite</a:t>
            </a:r>
          </a:p>
          <a:p>
            <a:r>
              <a:rPr lang="fr-FR" sz="1400" dirty="0" smtClean="0"/>
              <a:t> graduée.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45496" y="1489741"/>
            <a:ext cx="104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Prénom :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651116" y="365234"/>
            <a:ext cx="4338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Trouver le nombre désigné d’après sa position sur une</a:t>
            </a:r>
          </a:p>
          <a:p>
            <a:r>
              <a:rPr lang="fr-FR" sz="1400" dirty="0" smtClean="0"/>
              <a:t> droite graduée.</a:t>
            </a:r>
          </a:p>
        </p:txBody>
      </p:sp>
      <p:pic>
        <p:nvPicPr>
          <p:cNvPr id="2" name="Image 1" descr="Capture d’écran 2016-10-04 à 00.48.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452" y="737560"/>
            <a:ext cx="1686337" cy="950613"/>
          </a:xfrm>
          <a:prstGeom prst="rect">
            <a:avLst/>
          </a:prstGeom>
        </p:spPr>
      </p:pic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876550"/>
              </p:ext>
            </p:extLst>
          </p:nvPr>
        </p:nvGraphicFramePr>
        <p:xfrm>
          <a:off x="330336" y="5043186"/>
          <a:ext cx="6658788" cy="181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596"/>
                <a:gridCol w="2219596"/>
                <a:gridCol w="2219596"/>
              </a:tblGrid>
              <a:tr h="1466415">
                <a:tc>
                  <a:txBody>
                    <a:bodyPr/>
                    <a:lstStyle/>
                    <a:p>
                      <a:r>
                        <a:rPr lang="fr-FR" dirty="0" smtClean="0"/>
                        <a:t>Compléter une suite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roula place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99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ZoneTexte 27"/>
          <p:cNvSpPr txBox="1"/>
          <p:nvPr/>
        </p:nvSpPr>
        <p:spPr>
          <a:xfrm>
            <a:off x="445496" y="4714585"/>
            <a:ext cx="427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Numération</a:t>
            </a:r>
            <a:r>
              <a:rPr lang="fr-FR" dirty="0" smtClean="0"/>
              <a:t>                    </a:t>
            </a:r>
            <a:r>
              <a:rPr lang="fr-FR" dirty="0" smtClean="0">
                <a:latin typeface="Cursivestandard"/>
                <a:cs typeface="Cursivestandard"/>
              </a:rPr>
              <a:t>Je suis capable de :</a:t>
            </a:r>
            <a:endParaRPr lang="fr-FR" dirty="0">
              <a:latin typeface="Cursivestandard"/>
              <a:cs typeface="Cursivestandard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30336" y="5132761"/>
            <a:ext cx="20863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Compétence :</a:t>
            </a:r>
          </a:p>
          <a:p>
            <a:r>
              <a:rPr lang="fr-FR" sz="1400" dirty="0" smtClean="0"/>
              <a:t>Associer un nombre à une</a:t>
            </a:r>
          </a:p>
          <a:p>
            <a:r>
              <a:rPr lang="fr-FR" sz="1400" dirty="0" smtClean="0"/>
              <a:t>Position sur une droite</a:t>
            </a:r>
          </a:p>
          <a:p>
            <a:r>
              <a:rPr lang="fr-FR" sz="1400" dirty="0" smtClean="0"/>
              <a:t> graduée.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445496" y="6167693"/>
            <a:ext cx="104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Prénom :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2651116" y="5043186"/>
            <a:ext cx="4338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Trouver le nombre désigné d’après sa position sur une</a:t>
            </a:r>
          </a:p>
          <a:p>
            <a:r>
              <a:rPr lang="fr-FR" sz="1400" dirty="0" smtClean="0"/>
              <a:t> droite graduée.</a:t>
            </a:r>
          </a:p>
        </p:txBody>
      </p:sp>
      <p:pic>
        <p:nvPicPr>
          <p:cNvPr id="32" name="Image 31" descr="Capture d’écran 2016-10-04 à 00.48.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452" y="5415512"/>
            <a:ext cx="1686337" cy="950613"/>
          </a:xfrm>
          <a:prstGeom prst="rect">
            <a:avLst/>
          </a:prstGeom>
        </p:spPr>
      </p:pic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52607"/>
              </p:ext>
            </p:extLst>
          </p:nvPr>
        </p:nvGraphicFramePr>
        <p:xfrm>
          <a:off x="328935" y="2698548"/>
          <a:ext cx="6658788" cy="181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596"/>
                <a:gridCol w="2219596"/>
                <a:gridCol w="2219596"/>
              </a:tblGrid>
              <a:tr h="1466415">
                <a:tc>
                  <a:txBody>
                    <a:bodyPr/>
                    <a:lstStyle/>
                    <a:p>
                      <a:r>
                        <a:rPr lang="fr-FR" dirty="0" smtClean="0"/>
                        <a:t>Compléter une suite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roula place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99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0" name="ZoneTexte 49"/>
          <p:cNvSpPr txBox="1"/>
          <p:nvPr/>
        </p:nvSpPr>
        <p:spPr>
          <a:xfrm>
            <a:off x="444095" y="2369947"/>
            <a:ext cx="427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Numération</a:t>
            </a:r>
            <a:r>
              <a:rPr lang="fr-FR" dirty="0" smtClean="0"/>
              <a:t>                    </a:t>
            </a:r>
            <a:r>
              <a:rPr lang="fr-FR" dirty="0" smtClean="0">
                <a:latin typeface="Cursivestandard"/>
                <a:cs typeface="Cursivestandard"/>
              </a:rPr>
              <a:t>Je suis capable de :</a:t>
            </a:r>
            <a:endParaRPr lang="fr-FR" dirty="0">
              <a:latin typeface="Cursivestandard"/>
              <a:cs typeface="Cursivestandard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28935" y="2788123"/>
            <a:ext cx="20863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Compétence :</a:t>
            </a:r>
          </a:p>
          <a:p>
            <a:r>
              <a:rPr lang="fr-FR" sz="1400" dirty="0" smtClean="0"/>
              <a:t>Associer un nombre à une</a:t>
            </a:r>
          </a:p>
          <a:p>
            <a:r>
              <a:rPr lang="fr-FR" sz="1400" dirty="0" smtClean="0"/>
              <a:t>Position sur une droite</a:t>
            </a:r>
          </a:p>
          <a:p>
            <a:r>
              <a:rPr lang="fr-FR" sz="1400" dirty="0" smtClean="0"/>
              <a:t> graduée.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444095" y="3823055"/>
            <a:ext cx="104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Prénom :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2649715" y="2698548"/>
            <a:ext cx="4338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Trouver le nombre désigné d’après sa position sur une</a:t>
            </a:r>
          </a:p>
          <a:p>
            <a:r>
              <a:rPr lang="fr-FR" sz="1400" dirty="0" smtClean="0"/>
              <a:t> droite graduée.</a:t>
            </a:r>
          </a:p>
        </p:txBody>
      </p:sp>
      <p:pic>
        <p:nvPicPr>
          <p:cNvPr id="54" name="Image 53" descr="Capture d’écran 2016-10-04 à 00.48.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051" y="3070874"/>
            <a:ext cx="1686337" cy="9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7700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536</Words>
  <Application>Microsoft Macintosh PowerPoint</Application>
  <PresentationFormat>Présentation à l'écran (4:3)</PresentationFormat>
  <Paragraphs>147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launay</dc:creator>
  <cp:lastModifiedBy>thierry launay</cp:lastModifiedBy>
  <cp:revision>10</cp:revision>
  <cp:lastPrinted>2016-10-05T21:33:19Z</cp:lastPrinted>
  <dcterms:created xsi:type="dcterms:W3CDTF">2016-09-12T22:12:02Z</dcterms:created>
  <dcterms:modified xsi:type="dcterms:W3CDTF">2016-11-02T16:31:32Z</dcterms:modified>
</cp:coreProperties>
</file>