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5" r:id="rId13"/>
    <p:sldId id="263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7FB5AF-A8FB-4DE9-87BB-649BA4B3D769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861" y="0"/>
            <a:ext cx="7963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de grammaire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20169"/>
              </p:ext>
            </p:extLst>
          </p:nvPr>
        </p:nvGraphicFramePr>
        <p:xfrm>
          <a:off x="130968" y="5445224"/>
          <a:ext cx="885698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/>
                        <a:t>Compétences maternelle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Compétences</a:t>
                      </a:r>
                      <a:r>
                        <a:rPr lang="fr-FR" baseline="0" dirty="0"/>
                        <a:t> cycle 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r>
                        <a:rPr lang="fr-FR" sz="1200" dirty="0"/>
                        <a:t>- Manifester de la curiosité par rapport à l’écrit. Pouvoir redire les mots d’une phrase écrite après sa lecture par l’adulte, les mots du titre connu d’un livre ou d’un texte.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Identifier les principaux constituants d’une phrase simple en relation avec sa cohérence sémantique. - Comprendre comment se forment les verbes et orthographier les formes verbales les plus fréquentes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9E25F9D-CA39-43FD-A202-D85D2F76FE39}"/>
              </a:ext>
            </a:extLst>
          </p:cNvPr>
          <p:cNvSpPr/>
          <p:nvPr/>
        </p:nvSpPr>
        <p:spPr>
          <a:xfrm>
            <a:off x="971600" y="1052736"/>
            <a:ext cx="7272808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C0A606B0-C45F-4711-BDE2-0ACCAA38CFE4}"/>
              </a:ext>
            </a:extLst>
          </p:cNvPr>
          <p:cNvSpPr/>
          <p:nvPr/>
        </p:nvSpPr>
        <p:spPr>
          <a:xfrm>
            <a:off x="1203826" y="2303872"/>
            <a:ext cx="1584176" cy="129614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5CBBFA62-9FB2-421B-9559-894F89D4CF6B}"/>
              </a:ext>
            </a:extLst>
          </p:cNvPr>
          <p:cNvSpPr/>
          <p:nvPr/>
        </p:nvSpPr>
        <p:spPr>
          <a:xfrm>
            <a:off x="2915816" y="2951944"/>
            <a:ext cx="720080" cy="64807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6AA1DDF3-9DAF-421B-B35B-93852F10A044}"/>
              </a:ext>
            </a:extLst>
          </p:cNvPr>
          <p:cNvSpPr/>
          <p:nvPr/>
        </p:nvSpPr>
        <p:spPr>
          <a:xfrm>
            <a:off x="3851920" y="2636912"/>
            <a:ext cx="1152128" cy="96310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23ADA80-8EE2-4BE9-8C04-655BB23074AB}"/>
              </a:ext>
            </a:extLst>
          </p:cNvPr>
          <p:cNvSpPr/>
          <p:nvPr/>
        </p:nvSpPr>
        <p:spPr>
          <a:xfrm>
            <a:off x="5004048" y="2303872"/>
            <a:ext cx="1351952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5AB24D-AD05-4A1B-BCE0-9FA55FBA8A52}"/>
              </a:ext>
            </a:extLst>
          </p:cNvPr>
          <p:cNvSpPr/>
          <p:nvPr/>
        </p:nvSpPr>
        <p:spPr>
          <a:xfrm>
            <a:off x="6732240" y="2890724"/>
            <a:ext cx="775888" cy="7092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7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1100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i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Reconnaitre le verbe / mettre à l’infinitif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C341C51-843F-4BA9-A31E-DFFFA0D4755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5E0C03D-B810-47FC-8EC4-7BC0896C9C43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E516BF-075E-48F9-AC6F-2FC067D6E00D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0F1C68-D3FB-4E48-B158-EB5AF7E1497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EA2FF8-EFC7-406F-B259-A03EB78A87BB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FEA587C-7646-4DBA-9597-73601E782CB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s://scontent-mrs1-1.xx.fbcdn.net/v/t1.15752-9/38280438_1827814847299624_988349155371909120_n.png?_nc_cat=0&amp;oh=c668154db5f98c537854d464df43bb68&amp;oe=5BCF299E">
            <a:extLst>
              <a:ext uri="{FF2B5EF4-FFF2-40B4-BE49-F238E27FC236}">
                <a16:creationId xmlns:a16="http://schemas.microsoft.com/office/drawing/2014/main" id="{E943B079-3DA4-4EFB-9FDF-3A5AE4DD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13" y="4878611"/>
            <a:ext cx="2521074" cy="9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5762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Reconnaitre les prépositions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1AC25F8-11BD-4272-B218-967ED3D28251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7A1E0C-14E8-4405-B05A-11557CB43AC2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D08501-9FBA-41AA-8DD6-EB553BD8AEC9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A307FB-1633-48C0-B6BB-28460AB3154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57B48D-D7FE-4646-AA7D-3EE4703A588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454636-FDA2-45DF-8835-45DEDA96DFCE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s://scontent-mrs1-1.xx.fbcdn.net/v/t1.15752-9/38218386_1827814877299621_3290649593955483648_n.png?_nc_cat=0&amp;oh=a846d92e0e57a34ecfd1b096d999bf2b&amp;oe=5C105181">
            <a:extLst>
              <a:ext uri="{FF2B5EF4-FFF2-40B4-BE49-F238E27FC236}">
                <a16:creationId xmlns:a16="http://schemas.microsoft.com/office/drawing/2014/main" id="{CA159887-B41B-46CE-AF1C-1CB2C4D0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51" y="4882658"/>
            <a:ext cx="2498940" cy="9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57505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ROUGE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Reconnaitre les adverbes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F2B9A9C2-030A-4957-A2AD-9737B85BF85A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4665F5B-E4BD-4B2C-B636-BBBA8782A85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5CBF2E-12D1-4B5C-BB03-E6CA5C54F79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B7E8CD-E909-425D-A392-637784A55B2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AB7CF4-22EF-44CB-84DB-1ADC77C65CE0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FE6644-A120-40DD-9455-7C69DE19C76D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https://scontent-mrs1-1.xx.fbcdn.net/v/t1.15752-9/38254834_1827814887299620_4908268306378522624_n.png?_nc_cat=0&amp;oh=0f538ea8b18c9387fa4d30751697d22b&amp;oe=5C077BEB">
            <a:extLst>
              <a:ext uri="{FF2B5EF4-FFF2-40B4-BE49-F238E27FC236}">
                <a16:creationId xmlns:a16="http://schemas.microsoft.com/office/drawing/2014/main" id="{6602F016-FEFD-4C8C-A332-333AD0CC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53" y="4882107"/>
            <a:ext cx="2501955" cy="9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05455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Trouver le sujet / pronom personnel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566EB452-41D8-4C85-BC35-A541ADA52B05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1B3457-DA2D-47DE-AA9C-F53D6E227C2E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67411C-80B0-4D35-8F85-948ABD62133B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E1EFBC-BE5F-4C8F-8B49-36094F94EF2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C64855-8EB0-4FDF-A5EE-C8DE8273ACB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561267-BA71-4B92-8814-38D93B154C2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s://scontent-mrs1-1.xx.fbcdn.net/v/t1.15752-9/38168660_1827814830632959_2953087296456359936_n.png?_nc_cat=0&amp;oh=f931a6da4930a8df3ed9cb67fd73cdf8&amp;oe=5C07DAD2">
            <a:extLst>
              <a:ext uri="{FF2B5EF4-FFF2-40B4-BE49-F238E27FC236}">
                <a16:creationId xmlns:a16="http://schemas.microsoft.com/office/drawing/2014/main" id="{6E39CF0F-8FBD-4F25-AD39-BF3CE594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05" y="4808738"/>
            <a:ext cx="2467067" cy="9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1838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Conjuguer les verbes au présent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D8338FD9-427B-461A-B1F3-14E996359864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A41EDA-A8D5-4728-A67D-9E3EFFE4A81C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50C505-38E5-4322-8065-00222B9B6345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F72322-1DDE-4B04-A824-6700EA4D2406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488B81-63B6-4A76-89E6-7371E067BC48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3AEE24-AEFE-4186-856A-ABC9BB701753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 descr="https://scontent-mrs1-1.xx.fbcdn.net/v/t1.15752-9/38280521_1827814900632952_4156226018249539584_n.png?_nc_cat=0&amp;oh=78c6576a6381ddc8bb5bff4194ede65f&amp;oe=5C052F96">
            <a:extLst>
              <a:ext uri="{FF2B5EF4-FFF2-40B4-BE49-F238E27FC236}">
                <a16:creationId xmlns:a16="http://schemas.microsoft.com/office/drawing/2014/main" id="{75AD281C-F1D0-45E4-AE4B-5800ECBD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05" y="4918111"/>
            <a:ext cx="230505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67121"/>
              </p:ext>
            </p:extLst>
          </p:nvPr>
        </p:nvGraphicFramePr>
        <p:xfrm>
          <a:off x="179512" y="1268760"/>
          <a:ext cx="8784976" cy="531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blanche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rose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jaune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orange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Différencier le masculin et le féminin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Identifier et reconnaitre une phrase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Connaitre les différents types de phrases et signes de ponctuation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Reconnaitre le nom et le déterminant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foncé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 foncé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4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Reconnaitre le singulier et le pluriel</a:t>
                      </a:r>
                    </a:p>
                    <a:p>
                      <a:r>
                        <a:rPr lang="fr-FR" sz="1600" dirty="0">
                          <a:latin typeface="High Tower Text" pitchFamily="18" charset="0"/>
                        </a:rPr>
                        <a:t>Mettre la marque du pluriel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Reconnaitre le nom propre / nom commun</a:t>
                      </a:r>
                    </a:p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Reconnaitre l’affirmative et la 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Reconnaitre un adjectif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Accorder les groupes nominaux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Reconnaitre le verbe</a:t>
                      </a:r>
                    </a:p>
                    <a:p>
                      <a:r>
                        <a:rPr lang="fr-FR" sz="1600" dirty="0">
                          <a:latin typeface="High Tower Text" pitchFamily="18" charset="0"/>
                        </a:rPr>
                        <a:t>Passer un verbe à l’infinitif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rouge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59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Trouver le sujet du verbe</a:t>
                      </a:r>
                    </a:p>
                    <a:p>
                      <a:r>
                        <a:rPr lang="fr-FR" sz="1600" dirty="0">
                          <a:latin typeface="High Tower Text" pitchFamily="18" charset="0"/>
                        </a:rPr>
                        <a:t>Remplacer le sujet par un pronom personnel</a:t>
                      </a:r>
                    </a:p>
                    <a:p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Conjuguer les verbes au présent</a:t>
                      </a:r>
                    </a:p>
                    <a:p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Reconnaitre les prépositions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Reconnaitre les adverbes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7860" y="188640"/>
            <a:ext cx="7963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de grammaire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65253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igh Tower Text" pitchFamily="18" charset="0"/>
              </a:rPr>
              <a:t>Fin GS : ceinture blanche ; Fin CP : ceinture verte ; Fin CE1 : ceinture marron</a:t>
            </a:r>
          </a:p>
        </p:txBody>
      </p:sp>
    </p:spTree>
    <p:extLst>
      <p:ext uri="{BB962C8B-B14F-4D97-AF65-F5344CB8AC3E}">
        <p14:creationId xmlns:p14="http://schemas.microsoft.com/office/powerpoint/2010/main" val="214932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536477"/>
              </p:ext>
            </p:extLst>
          </p:nvPr>
        </p:nvGraphicFramePr>
        <p:xfrm>
          <a:off x="539552" y="548680"/>
          <a:ext cx="8064898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BLANCHE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Différencier féminin/masculin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Loto le/la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High Tower Text" pitchFamily="18" charset="0"/>
                        </a:rPr>
                        <a:t>Cartapince</a:t>
                      </a:r>
                      <a:r>
                        <a:rPr lang="fr-FR" dirty="0">
                          <a:latin typeface="High Tower Text" pitchFamily="18" charset="0"/>
                        </a:rPr>
                        <a:t> le/la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Trouver le féminin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Rue du masculin et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du féminin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blanche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d’écrivain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45908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166908" y="147026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729394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423579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166908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B5D04-774C-4FCD-BEA9-2A1AD0CE1D5A}"/>
              </a:ext>
            </a:extLst>
          </p:cNvPr>
          <p:cNvSpPr/>
          <p:nvPr/>
        </p:nvSpPr>
        <p:spPr>
          <a:xfrm>
            <a:off x="6300533" y="4689385"/>
            <a:ext cx="1836204" cy="1338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88CDF502-C6B5-422D-94A7-DC006E68AC6E}"/>
              </a:ext>
            </a:extLst>
          </p:cNvPr>
          <p:cNvSpPr/>
          <p:nvPr/>
        </p:nvSpPr>
        <p:spPr>
          <a:xfrm>
            <a:off x="6444208" y="5139652"/>
            <a:ext cx="399965" cy="43809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FB7ED444-3200-45A3-9CA0-4603F610BAFC}"/>
              </a:ext>
            </a:extLst>
          </p:cNvPr>
          <p:cNvSpPr/>
          <p:nvPr/>
        </p:nvSpPr>
        <p:spPr>
          <a:xfrm>
            <a:off x="6896227" y="5358701"/>
            <a:ext cx="181802" cy="219049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52CCE7B9-D750-4C3B-9738-27BF332CFD9A}"/>
              </a:ext>
            </a:extLst>
          </p:cNvPr>
          <p:cNvSpPr/>
          <p:nvPr/>
        </p:nvSpPr>
        <p:spPr>
          <a:xfrm>
            <a:off x="7171057" y="5231478"/>
            <a:ext cx="290884" cy="32553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0881511-F289-42FB-AE7B-8FFF6AC67266}"/>
              </a:ext>
            </a:extLst>
          </p:cNvPr>
          <p:cNvSpPr/>
          <p:nvPr/>
        </p:nvSpPr>
        <p:spPr>
          <a:xfrm>
            <a:off x="7486256" y="5133042"/>
            <a:ext cx="341334" cy="4380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C131F6A-EBB3-4B10-BEA6-BF9CC3230B1E}"/>
              </a:ext>
            </a:extLst>
          </p:cNvPr>
          <p:cNvSpPr/>
          <p:nvPr/>
        </p:nvSpPr>
        <p:spPr>
          <a:xfrm>
            <a:off x="7883362" y="5317267"/>
            <a:ext cx="195893" cy="2397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516D1A-CF8D-4869-AF0C-C0DD7E2A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98" y="2055644"/>
            <a:ext cx="1994352" cy="1373356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2988DC96-3634-4DB3-ADA1-E9969FB3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16" y="3910712"/>
            <a:ext cx="281834" cy="45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72E54B2-D0E9-413B-93F3-D543DECAC4A6}"/>
              </a:ext>
            </a:extLst>
          </p:cNvPr>
          <p:cNvSpPr/>
          <p:nvPr/>
        </p:nvSpPr>
        <p:spPr>
          <a:xfrm>
            <a:off x="2729394" y="4328731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921E8F-B893-47E1-99BB-176F080A2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413" y="2162843"/>
            <a:ext cx="1994352" cy="15861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BDBD46F-4B25-479A-A776-10BB8CC28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650" y="2354186"/>
            <a:ext cx="2524899" cy="1333694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1D530A7D-91EE-4A13-91DB-09FE071C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56" y="1491187"/>
            <a:ext cx="281834" cy="45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D5705069-C1B3-4F38-8C30-72159F2BCC16}"/>
              </a:ext>
            </a:extLst>
          </p:cNvPr>
          <p:cNvSpPr/>
          <p:nvPr/>
        </p:nvSpPr>
        <p:spPr>
          <a:xfrm>
            <a:off x="8171452" y="195698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 descr="RÃ©sultat de recherche d'images pour &quot;littÃ©rature&quot;">
            <a:extLst>
              <a:ext uri="{FF2B5EF4-FFF2-40B4-BE49-F238E27FC236}">
                <a16:creationId xmlns:a16="http://schemas.microsoft.com/office/drawing/2014/main" id="{4DF766E4-D9EB-43B0-97F8-1B768671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6" y="4558467"/>
            <a:ext cx="1372289" cy="16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AB6334-FB24-44E1-B5F3-D0964E496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498" y="4961400"/>
            <a:ext cx="2210657" cy="9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3910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ROSE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Identifier et reconnaitre une phrase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bleue foncée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de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Faire des phrases avec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la fabrique à histoires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Phrase ou non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rose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d’écrivain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Utiliser ce que je sais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dans le cahier d’écrivain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450285" y="446242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298060_1827814833966292_2310786074189758464_n.png?_nc_cat=0&amp;oh=b3484c6e106a22f1dd0594340225d9e2&amp;oe=5BFFD0E8">
            <a:extLst>
              <a:ext uri="{FF2B5EF4-FFF2-40B4-BE49-F238E27FC236}">
                <a16:creationId xmlns:a16="http://schemas.microsoft.com/office/drawing/2014/main" id="{DFAAB14B-4331-46D9-B5B6-81570103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40" y="4785695"/>
            <a:ext cx="2593082" cy="9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894987-FB08-4C2D-83B6-F27DCA18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59331"/>
            <a:ext cx="1949755" cy="1265510"/>
          </a:xfrm>
          <a:prstGeom prst="rect">
            <a:avLst/>
          </a:prstGeom>
        </p:spPr>
      </p:pic>
      <p:pic>
        <p:nvPicPr>
          <p:cNvPr id="2" name="Picture 2" descr="Image result for birchbox fÃ©vrier 2018">
            <a:extLst>
              <a:ext uri="{FF2B5EF4-FFF2-40B4-BE49-F238E27FC236}">
                <a16:creationId xmlns:a16="http://schemas.microsoft.com/office/drawing/2014/main" id="{4C5CF818-63CE-4493-9999-C4AF2C2D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97" y="2276674"/>
            <a:ext cx="2089766" cy="13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 fabrique Ã  histoires">
            <a:extLst>
              <a:ext uri="{FF2B5EF4-FFF2-40B4-BE49-F238E27FC236}">
                <a16:creationId xmlns:a16="http://schemas.microsoft.com/office/drawing/2014/main" id="{77E9A2BE-6FA3-4FA8-9943-949A0710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82" y="2119384"/>
            <a:ext cx="1164211" cy="1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2A019F7-7A09-403E-A36A-EA038DB6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29" y="1495484"/>
            <a:ext cx="281834" cy="45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B4AA0CEC-26A8-43C4-A0BE-CF8042C9FE01}"/>
              </a:ext>
            </a:extLst>
          </p:cNvPr>
          <p:cNvSpPr/>
          <p:nvPr/>
        </p:nvSpPr>
        <p:spPr>
          <a:xfrm>
            <a:off x="8125087" y="1917553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https://scontent-mrs1-1.xx.fbcdn.net/v/t1.15752-9/38405571_947846562088618_7814453722443939840_n.png?_nc_cat=0&amp;oh=132c0615ec018a812cab6b419282dcee&amp;oe=5BCD4577">
            <a:extLst>
              <a:ext uri="{FF2B5EF4-FFF2-40B4-BE49-F238E27FC236}">
                <a16:creationId xmlns:a16="http://schemas.microsoft.com/office/drawing/2014/main" id="{806D3EB2-E54F-4596-9FB7-4F7DC40A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39365"/>
            <a:ext cx="1195268" cy="13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973505B-4938-4C82-82DB-DE0A0238B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340040" y="4693335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F8C2290-0CE3-441C-959A-FABC7677B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281103" y="5140505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6F73961-96CD-4DB7-9CE7-CCB929DB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33" y="4536793"/>
            <a:ext cx="281834" cy="45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5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8046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JAUNE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Connaitre les ponctuations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Phrase ou non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Lire avec le 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verte de littérature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Choisir le bon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Utiliser ce que je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sais dans mon cahier d’écrivain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6B65FCB-7ACE-4410-8868-E1DCD05B4BB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CE8492-51E5-4A7F-A865-02107BF487D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E6470A-94D5-4A0D-9BF3-98E1B9FE5C22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1BC0EA1-B447-407C-95CB-7AB7140E4195}"/>
              </a:ext>
            </a:extLst>
          </p:cNvPr>
          <p:cNvSpPr/>
          <p:nvPr/>
        </p:nvSpPr>
        <p:spPr>
          <a:xfrm>
            <a:off x="2729394" y="408988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55CADB-E197-42EA-A495-E81CCD5CC571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92E34A-971E-4A65-81ED-626CEC6EE45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scontent-mrs1-1.xx.fbcdn.net/v/t1.15752-9/38425828_1827814827299626_5872325036529942528_n.png?_nc_cat=0&amp;oh=314cd92bef25a4fdb9dab2112320174e&amp;oe=5BC9ABCD">
            <a:extLst>
              <a:ext uri="{FF2B5EF4-FFF2-40B4-BE49-F238E27FC236}">
                <a16:creationId xmlns:a16="http://schemas.microsoft.com/office/drawing/2014/main" id="{F7EBEF48-16EC-42CF-9D18-97247AD8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78" y="4891778"/>
            <a:ext cx="2449066" cy="8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DB24450-93AF-40A1-883F-4530FDA71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707980" y="4722396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8634490-ACDE-419B-81DA-3A64BDB18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649043" y="5169566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61001BA-5EF9-4AFD-AD9F-C8556E70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48788"/>
            <a:ext cx="230213" cy="37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7B2420B-4F3C-42D8-B714-477162F7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539" y="2158303"/>
            <a:ext cx="1385689" cy="1622071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EDC91CB-65C5-48AA-B123-6AB9F93C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9" y="150735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Image result for birchbox fÃ©vrier 2018">
            <a:extLst>
              <a:ext uri="{FF2B5EF4-FFF2-40B4-BE49-F238E27FC236}">
                <a16:creationId xmlns:a16="http://schemas.microsoft.com/office/drawing/2014/main" id="{CB4B2242-50A9-4060-80C4-1C4B1E14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62" y="2198464"/>
            <a:ext cx="2089766" cy="13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2332F0A-B119-4F05-AB73-07131E5858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8" y="4691215"/>
            <a:ext cx="1955351" cy="152818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5FECD45F-3224-4B59-8489-F98F60DC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88" y="416504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378569A9-4E87-478E-939E-12285113C24E}"/>
              </a:ext>
            </a:extLst>
          </p:cNvPr>
          <p:cNvSpPr/>
          <p:nvPr/>
        </p:nvSpPr>
        <p:spPr>
          <a:xfrm>
            <a:off x="2729394" y="4535873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 descr="https://scontent-mrs1-1.xx.fbcdn.net/v/t1.15752-9/38260573_1828150357266073_1551724821656633344_n.png?_nc_cat=0&amp;oh=cf09bdbc752a5520f26265970b7836a3&amp;oe=5C008278">
            <a:extLst>
              <a:ext uri="{FF2B5EF4-FFF2-40B4-BE49-F238E27FC236}">
                <a16:creationId xmlns:a16="http://schemas.microsoft.com/office/drawing/2014/main" id="{D4DDB1AA-337D-41BB-9E2C-2F8AB2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78" y="2376034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71386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ORANGE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Reconnaitre le nom et le déterminant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Choisir le bon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Boites du 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Symboles du nom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et du déterminant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Carte à pince le/la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rouge de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234835D-5296-4D60-ADE0-EFD8B5B4B78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50081CB-C27C-433A-81B5-DEDB669534E5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3798A7A-8981-4314-8B48-B659ED543FF7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DEE665-8548-4B91-83E1-92D52D7EA8EC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88F1A2E-7830-46A2-87D5-A6CC53F87733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1856B5-A3CE-44CA-9F22-D4E2E6D119B1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405462_1338615526274864_1280322870399991808_n.png?_nc_cat=0&amp;oh=7d7ecd6468821b74990de18f366f3830&amp;oe=5C106DBC">
            <a:extLst>
              <a:ext uri="{FF2B5EF4-FFF2-40B4-BE49-F238E27FC236}">
                <a16:creationId xmlns:a16="http://schemas.microsoft.com/office/drawing/2014/main" id="{3E918A06-35BA-43C1-8BF3-74DCAE96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49" y="4684749"/>
            <a:ext cx="2428876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2E79B7-DA75-49A5-A7ED-332553E2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10104"/>
            <a:ext cx="1955351" cy="1528182"/>
          </a:xfrm>
          <a:prstGeom prst="rect">
            <a:avLst/>
          </a:prstGeom>
        </p:spPr>
      </p:pic>
      <p:pic>
        <p:nvPicPr>
          <p:cNvPr id="2" name="Picture 2" descr="https://scontent-mrs1-1.xx.fbcdn.net/v/t1.15752-9/38173208_10216720699594437_3117217830995492864_n.jpg?_nc_cat=105&amp;_nc_ht=scontent-mrs1-1.xx&amp;oh=02d756e488edbbfacd8b93dee892632e&amp;oe=5C904D7D">
            <a:extLst>
              <a:ext uri="{FF2B5EF4-FFF2-40B4-BE49-F238E27FC236}">
                <a16:creationId xmlns:a16="http://schemas.microsoft.com/office/drawing/2014/main" id="{D4117B41-91CA-457A-9D50-733ECF2C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01" y="2237003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119FFE8-4F3F-4933-9BC9-BCA041A3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9" y="148282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5DB4B785-BE70-44A2-8588-FA160AACABBC}"/>
              </a:ext>
            </a:extLst>
          </p:cNvPr>
          <p:cNvSpPr/>
          <p:nvPr/>
        </p:nvSpPr>
        <p:spPr>
          <a:xfrm>
            <a:off x="5439026" y="1919911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https://scontent-mrs1-1.xx.fbcdn.net/v/t1.15752-9/38274530_10216720686354106_8656065444702060544_n.jpg?_nc_cat=105&amp;_nc_ht=scontent-mrs1-1.xx&amp;oh=1563c2b49023f950ae9b7a7f1c96554c&amp;oe=5CBF74DF">
            <a:extLst>
              <a:ext uri="{FF2B5EF4-FFF2-40B4-BE49-F238E27FC236}">
                <a16:creationId xmlns:a16="http://schemas.microsoft.com/office/drawing/2014/main" id="{2B3930BB-E6FB-400B-8FC8-2919BF24D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r="4327" b="15931"/>
          <a:stretch/>
        </p:blipFill>
        <p:spPr bwMode="auto">
          <a:xfrm>
            <a:off x="6184403" y="2237003"/>
            <a:ext cx="2182952" cy="15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D1CFA1B-264B-46B9-B2F7-B7D51CE8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59" y="148282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304D3FF-934D-4281-A303-72C0C1C93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129" y="4788904"/>
            <a:ext cx="1942808" cy="12512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CCF55A9-5EAC-4998-BBA1-27C82CABD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84" y="4563011"/>
            <a:ext cx="1994352" cy="15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31966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Nom propre / nom commun / affirmative / négative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Symbole du nom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propre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Dictées de noms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 à pince des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formes de phrases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Trouver le féminin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Utiliser ce que je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sais dans le cahier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d’écrivain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ED5678E0-61A7-4A16-84FE-17D4D3D4EBFE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BD4947-7339-4E8D-B528-12A5D17F635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1ACC9C-958C-4810-A151-A572D56FDB7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D13E5D-B791-4539-ABB6-C854BFFF503D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28DB62-2C92-4D80-8B3A-1F8F38D2CA1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3496C2-5B75-4817-9BBE-0874515573E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https://scontent-mrs1-1.xx.fbcdn.net/v/t1.15752-9/38218379_1827814837299625_6859979511006494720_n.png?_nc_cat=0&amp;oh=5cbbe4c827ea532fca5c7ed5ec15e89e&amp;oe=5C127E5C">
            <a:extLst>
              <a:ext uri="{FF2B5EF4-FFF2-40B4-BE49-F238E27FC236}">
                <a16:creationId xmlns:a16="http://schemas.microsoft.com/office/drawing/2014/main" id="{EDB903BA-5E81-4118-B810-4984EBB6D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72" y="4812029"/>
            <a:ext cx="2449066" cy="8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content-mrs1-1.xx.fbcdn.net/v/t1.15752-9/38274530_10216720686354106_8656065444702060544_n.jpg?_nc_cat=105&amp;_nc_ht=scontent-mrs1-1.xx&amp;oh=1563c2b49023f950ae9b7a7f1c96554c&amp;oe=5CBF74DF">
            <a:extLst>
              <a:ext uri="{FF2B5EF4-FFF2-40B4-BE49-F238E27FC236}">
                <a16:creationId xmlns:a16="http://schemas.microsoft.com/office/drawing/2014/main" id="{AECC22CB-0FFC-43FC-9F59-783F76C2D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r="4327" b="15931"/>
          <a:stretch/>
        </p:blipFill>
        <p:spPr bwMode="auto">
          <a:xfrm>
            <a:off x="755576" y="2273605"/>
            <a:ext cx="2182952" cy="15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227252B-783C-4D1C-9B3C-8108427E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32" y="1519431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5ADFD67-6BB3-40D1-BC37-FE38D856F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475" y="2326459"/>
            <a:ext cx="2044649" cy="1502056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1E41488-69F2-404D-94F9-40408B46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74" y="149593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8CA372F7-01B8-4318-B4CE-A2B3FAE4CB81}"/>
              </a:ext>
            </a:extLst>
          </p:cNvPr>
          <p:cNvSpPr/>
          <p:nvPr/>
        </p:nvSpPr>
        <p:spPr>
          <a:xfrm>
            <a:off x="8125282" y="193338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D7E6E22-1541-405A-B307-3388E36DB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707980" y="4722396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BA4B635-D028-4DA9-B0A2-4E0766EB3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649043" y="5169566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499CEF21-B172-460A-8956-5CCA52B1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03" y="392200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Image result for ardoise velleda">
            <a:extLst>
              <a:ext uri="{FF2B5EF4-FFF2-40B4-BE49-F238E27FC236}">
                <a16:creationId xmlns:a16="http://schemas.microsoft.com/office/drawing/2014/main" id="{909DF29B-3BDB-4426-B167-0D55FEA3F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80" y="2852936"/>
            <a:ext cx="1342035" cy="8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B2F27329-43AD-4473-BB78-5C0F7FC13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9" y="150603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7D010F-B052-4AA6-BE36-78982F4589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762" y="4665560"/>
            <a:ext cx="2524899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3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7013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Reconnaitre le singulier et le pluriel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2EFE86DC-148B-4891-9688-26A3BC93613C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6F02521-E94B-42D7-B1E6-9F8E6A6A618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04D642-5639-4B09-B3F5-863330BA96C1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8D01424-72FB-46ED-B1BF-E49FB4B6547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F55603-BD75-4994-AAF1-3C541E809E4D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C5746D-C975-4300-A0FC-5A7141BAB5FB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ttps://scontent-mrs1-1.xx.fbcdn.net/v/t1.15752-9/38405336_1827814903966285_3224270290280251392_n.png?_nc_cat=0&amp;oh=c99fb484ef1897972aef99ac77fabb6c&amp;oe=5C0BFDAD">
            <a:extLst>
              <a:ext uri="{FF2B5EF4-FFF2-40B4-BE49-F238E27FC236}">
                <a16:creationId xmlns:a16="http://schemas.microsoft.com/office/drawing/2014/main" id="{B32785ED-EC4C-4096-B3E3-C5E5347D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4" y="4909908"/>
            <a:ext cx="2521074" cy="9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461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Grammaire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Adjectifs / groupes nominaux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97E8A40D-0926-4349-87A2-50BBAB941F4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45495FB-3D4D-4B6E-B02B-3D3C0C2FBE91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33EEA6-F07B-410E-A8BF-32BC6A2E5568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3BF3B20-1D9D-4A87-8E4E-79E4B78BBDA7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E53D89-C336-4FAC-8C1D-F39DE3BCA8F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F32FF51-C4EC-4A66-8B9B-DCBEFF3EF46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scontent-mrs1-1.xx.fbcdn.net/v/t1.15752-9/38267277_1827814817299627_4377836276204699648_n.png?_nc_cat=0&amp;oh=a379b69672362b284ac5414b9675601c&amp;oe=5C13CD1C">
            <a:extLst>
              <a:ext uri="{FF2B5EF4-FFF2-40B4-BE49-F238E27FC236}">
                <a16:creationId xmlns:a16="http://schemas.microsoft.com/office/drawing/2014/main" id="{EACCE153-D53E-45DD-9687-6BDA39C6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05" y="4838362"/>
            <a:ext cx="230505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98576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6544</TotalTime>
  <Words>482</Words>
  <Application>Microsoft Office PowerPoint</Application>
  <PresentationFormat>Affichage à l'écran 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Georgia</vt:lpstr>
      <vt:lpstr>High Tower Text</vt:lpstr>
      <vt:lpstr>Trebuchet MS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Babeth</cp:lastModifiedBy>
  <cp:revision>55</cp:revision>
  <dcterms:created xsi:type="dcterms:W3CDTF">2017-11-29T12:35:52Z</dcterms:created>
  <dcterms:modified xsi:type="dcterms:W3CDTF">2019-02-04T22:09:42Z</dcterms:modified>
</cp:coreProperties>
</file>